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1123" r:id="rId2"/>
    <p:sldId id="1097" r:id="rId3"/>
    <p:sldId id="257" r:id="rId4"/>
    <p:sldId id="1127" r:id="rId5"/>
    <p:sldId id="1125" r:id="rId6"/>
    <p:sldId id="1124" r:id="rId7"/>
    <p:sldId id="1126" r:id="rId8"/>
    <p:sldId id="1129" r:id="rId9"/>
    <p:sldId id="1128" r:id="rId10"/>
    <p:sldId id="1108" r:id="rId11"/>
    <p:sldId id="1110" r:id="rId12"/>
    <p:sldId id="1109" r:id="rId13"/>
    <p:sldId id="258" r:id="rId14"/>
    <p:sldId id="1105" r:id="rId15"/>
    <p:sldId id="1104" r:id="rId16"/>
    <p:sldId id="1131" r:id="rId17"/>
    <p:sldId id="1111" r:id="rId18"/>
    <p:sldId id="1130" r:id="rId19"/>
    <p:sldId id="1102" r:id="rId20"/>
    <p:sldId id="1103" r:id="rId21"/>
    <p:sldId id="1122" r:id="rId22"/>
    <p:sldId id="1132" r:id="rId23"/>
    <p:sldId id="1098" r:id="rId24"/>
    <p:sldId id="260" r:id="rId25"/>
    <p:sldId id="1113" r:id="rId26"/>
    <p:sldId id="1115" r:id="rId27"/>
    <p:sldId id="1116" r:id="rId28"/>
    <p:sldId id="1117" r:id="rId29"/>
    <p:sldId id="1120" r:id="rId30"/>
    <p:sldId id="1121" r:id="rId31"/>
    <p:sldId id="1118" r:id="rId32"/>
    <p:sldId id="263" r:id="rId3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5928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795005-402E-2F4B-BE19-35B0A1C03B04}" type="doc">
      <dgm:prSet loTypeId="urn:microsoft.com/office/officeart/2005/8/layout/cycle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07A02E16-72CE-DC4E-A64C-229E0CA56569}">
      <dgm:prSet phldrT="[Tekst]"/>
      <dgm:spPr/>
      <dgm:t>
        <a:bodyPr/>
        <a:lstStyle/>
        <a:p>
          <a:r>
            <a:rPr lang="nl-NL" dirty="0" err="1"/>
            <a:t>Huurpijsaanpassing</a:t>
          </a:r>
          <a:endParaRPr lang="nl-NL" dirty="0"/>
        </a:p>
      </dgm:t>
    </dgm:pt>
    <dgm:pt modelId="{2489DF32-DFCD-CB41-8ACF-2600FBEBC9BA}" type="parTrans" cxnId="{5F90B8CC-20FC-054D-917B-76DDA38A0E88}">
      <dgm:prSet/>
      <dgm:spPr/>
      <dgm:t>
        <a:bodyPr/>
        <a:lstStyle/>
        <a:p>
          <a:endParaRPr lang="nl-NL"/>
        </a:p>
      </dgm:t>
    </dgm:pt>
    <dgm:pt modelId="{0C4E109E-98A0-4F4A-AAD5-8F369E28643E}" type="sibTrans" cxnId="{5F90B8CC-20FC-054D-917B-76DDA38A0E88}">
      <dgm:prSet/>
      <dgm:spPr/>
      <dgm:t>
        <a:bodyPr/>
        <a:lstStyle/>
        <a:p>
          <a:endParaRPr lang="nl-NL"/>
        </a:p>
      </dgm:t>
    </dgm:pt>
    <dgm:pt modelId="{98E4C6F5-D082-E94A-AFA0-81CC3E7957D7}">
      <dgm:prSet phldrT="[Tekst]"/>
      <dgm:spPr/>
      <dgm:t>
        <a:bodyPr/>
        <a:lstStyle/>
        <a:p>
          <a:r>
            <a:rPr lang="nl-NL" dirty="0"/>
            <a:t>Wettelijk kader</a:t>
          </a:r>
        </a:p>
      </dgm:t>
    </dgm:pt>
    <dgm:pt modelId="{3CB6AB0F-35E5-6447-9541-903F4374CE84}" type="parTrans" cxnId="{CEDD32F7-0628-9944-9F0D-0ADC16A31E54}">
      <dgm:prSet/>
      <dgm:spPr/>
      <dgm:t>
        <a:bodyPr/>
        <a:lstStyle/>
        <a:p>
          <a:endParaRPr lang="nl-NL"/>
        </a:p>
      </dgm:t>
    </dgm:pt>
    <dgm:pt modelId="{16192919-1044-F542-8643-DAD4D3FEEB0B}" type="sibTrans" cxnId="{CEDD32F7-0628-9944-9F0D-0ADC16A31E54}">
      <dgm:prSet/>
      <dgm:spPr/>
      <dgm:t>
        <a:bodyPr/>
        <a:lstStyle/>
        <a:p>
          <a:endParaRPr lang="nl-NL"/>
        </a:p>
      </dgm:t>
    </dgm:pt>
    <dgm:pt modelId="{C9393D8B-B797-0F4C-9F98-0ABCF0945053}">
      <dgm:prSet phldrT="[Tekst]"/>
      <dgm:spPr/>
      <dgm:t>
        <a:bodyPr/>
        <a:lstStyle/>
        <a:p>
          <a:r>
            <a:rPr lang="nl-NL" dirty="0"/>
            <a:t>Wonen Limburg maakt een voorstel voor huuraanpassing</a:t>
          </a:r>
        </a:p>
      </dgm:t>
    </dgm:pt>
    <dgm:pt modelId="{6589FA15-E82E-BC46-B9E6-23F8166F1EC9}" type="parTrans" cxnId="{4FAF1B5E-FC7C-5548-A454-049D86619202}">
      <dgm:prSet/>
      <dgm:spPr/>
      <dgm:t>
        <a:bodyPr/>
        <a:lstStyle/>
        <a:p>
          <a:endParaRPr lang="nl-NL"/>
        </a:p>
      </dgm:t>
    </dgm:pt>
    <dgm:pt modelId="{3C1ABACD-14BC-9543-B3D6-47A922264858}" type="sibTrans" cxnId="{4FAF1B5E-FC7C-5548-A454-049D86619202}">
      <dgm:prSet/>
      <dgm:spPr/>
      <dgm:t>
        <a:bodyPr/>
        <a:lstStyle/>
        <a:p>
          <a:endParaRPr lang="nl-NL"/>
        </a:p>
      </dgm:t>
    </dgm:pt>
    <dgm:pt modelId="{A8D88F38-6563-9042-98E6-522416CB8098}">
      <dgm:prSet phldrT="[Tekst]"/>
      <dgm:spPr/>
      <dgm:t>
        <a:bodyPr/>
        <a:lstStyle/>
        <a:p>
          <a:r>
            <a:rPr lang="nl-NL" dirty="0"/>
            <a:t>Adviesaanvraag bij HVNL</a:t>
          </a:r>
        </a:p>
      </dgm:t>
    </dgm:pt>
    <dgm:pt modelId="{F31971D1-D3E1-B54D-95F9-95E1A39BF78D}" type="parTrans" cxnId="{A5D7869E-D1C2-D44D-A091-E98A545FBCA3}">
      <dgm:prSet/>
      <dgm:spPr/>
      <dgm:t>
        <a:bodyPr/>
        <a:lstStyle/>
        <a:p>
          <a:endParaRPr lang="nl-NL"/>
        </a:p>
      </dgm:t>
    </dgm:pt>
    <dgm:pt modelId="{E1E1B4D9-DF38-4941-9585-676FC961A3AD}" type="sibTrans" cxnId="{A5D7869E-D1C2-D44D-A091-E98A545FBCA3}">
      <dgm:prSet/>
      <dgm:spPr/>
      <dgm:t>
        <a:bodyPr/>
        <a:lstStyle/>
        <a:p>
          <a:endParaRPr lang="nl-NL"/>
        </a:p>
      </dgm:t>
    </dgm:pt>
    <dgm:pt modelId="{ABD702F9-74C2-8E4B-B41A-C9E0456EE8FF}">
      <dgm:prSet phldrT="[Tekst]"/>
      <dgm:spPr/>
      <dgm:t>
        <a:bodyPr/>
        <a:lstStyle/>
        <a:p>
          <a:r>
            <a:rPr lang="nl-NL" dirty="0"/>
            <a:t>Advies HVNL aan Wonen Limburg</a:t>
          </a:r>
        </a:p>
      </dgm:t>
    </dgm:pt>
    <dgm:pt modelId="{467DAA22-32A9-8C42-AD6B-5C93C9430611}" type="parTrans" cxnId="{ABDF200F-A232-EA4F-929E-E69716B4B9AC}">
      <dgm:prSet/>
      <dgm:spPr/>
      <dgm:t>
        <a:bodyPr/>
        <a:lstStyle/>
        <a:p>
          <a:endParaRPr lang="nl-NL"/>
        </a:p>
      </dgm:t>
    </dgm:pt>
    <dgm:pt modelId="{2118DD78-5CC0-E74A-B110-98949C830629}" type="sibTrans" cxnId="{ABDF200F-A232-EA4F-929E-E69716B4B9AC}">
      <dgm:prSet/>
      <dgm:spPr/>
      <dgm:t>
        <a:bodyPr/>
        <a:lstStyle/>
        <a:p>
          <a:endParaRPr lang="nl-NL"/>
        </a:p>
      </dgm:t>
    </dgm:pt>
    <dgm:pt modelId="{8458BDEC-4202-D44E-8BE2-5A59836151BC}">
      <dgm:prSet phldrT="[Tekst]"/>
      <dgm:spPr/>
      <dgm:t>
        <a:bodyPr/>
        <a:lstStyle/>
        <a:p>
          <a:r>
            <a:rPr lang="nl-NL" dirty="0"/>
            <a:t>Overleg tussen HVNL en Wonen Limburg</a:t>
          </a:r>
        </a:p>
      </dgm:t>
    </dgm:pt>
    <dgm:pt modelId="{760CC3D2-4864-5A40-B300-C4C1FB630FE6}" type="parTrans" cxnId="{4AC9432D-32D6-6E47-B0F6-FFD0D456FCCA}">
      <dgm:prSet/>
      <dgm:spPr/>
      <dgm:t>
        <a:bodyPr/>
        <a:lstStyle/>
        <a:p>
          <a:endParaRPr lang="nl-NL"/>
        </a:p>
      </dgm:t>
    </dgm:pt>
    <dgm:pt modelId="{61FCDF92-12DF-8B4C-8866-EC80E2F0355F}" type="sibTrans" cxnId="{4AC9432D-32D6-6E47-B0F6-FFD0D456FCCA}">
      <dgm:prSet/>
      <dgm:spPr/>
      <dgm:t>
        <a:bodyPr/>
        <a:lstStyle/>
        <a:p>
          <a:endParaRPr lang="nl-NL"/>
        </a:p>
      </dgm:t>
    </dgm:pt>
    <dgm:pt modelId="{B4835667-214D-9943-94E2-310DE7242762}">
      <dgm:prSet phldrT="[Tekst]"/>
      <dgm:spPr/>
      <dgm:t>
        <a:bodyPr/>
        <a:lstStyle/>
        <a:p>
          <a:r>
            <a:rPr lang="nl-NL" dirty="0"/>
            <a:t>Reactie op advies Wonen Limburg aan HVNL</a:t>
          </a:r>
        </a:p>
      </dgm:t>
    </dgm:pt>
    <dgm:pt modelId="{EBBE7C66-0AC0-AF4E-9A8A-5C7CDB8B93E3}" type="parTrans" cxnId="{60B19A7C-0CFF-364E-9A6D-D350D40A0611}">
      <dgm:prSet/>
      <dgm:spPr/>
      <dgm:t>
        <a:bodyPr/>
        <a:lstStyle/>
        <a:p>
          <a:endParaRPr lang="nl-NL"/>
        </a:p>
      </dgm:t>
    </dgm:pt>
    <dgm:pt modelId="{AE500F10-BBB2-254F-AD7A-0E388B5A5923}" type="sibTrans" cxnId="{60B19A7C-0CFF-364E-9A6D-D350D40A0611}">
      <dgm:prSet/>
      <dgm:spPr/>
      <dgm:t>
        <a:bodyPr/>
        <a:lstStyle/>
        <a:p>
          <a:endParaRPr lang="nl-NL"/>
        </a:p>
      </dgm:t>
    </dgm:pt>
    <dgm:pt modelId="{FAD8E4EE-C71C-344F-A5B7-4C644FEDFC2A}" type="pres">
      <dgm:prSet presAssocID="{07795005-402E-2F4B-BE19-35B0A1C03B04}" presName="cycle" presStyleCnt="0">
        <dgm:presLayoutVars>
          <dgm:dir/>
          <dgm:resizeHandles val="exact"/>
        </dgm:presLayoutVars>
      </dgm:prSet>
      <dgm:spPr/>
    </dgm:pt>
    <dgm:pt modelId="{FE0BCC24-187F-9D41-BFC8-1C0C778E8314}" type="pres">
      <dgm:prSet presAssocID="{07A02E16-72CE-DC4E-A64C-229E0CA56569}" presName="node" presStyleLbl="node1" presStyleIdx="0" presStyleCnt="7">
        <dgm:presLayoutVars>
          <dgm:bulletEnabled val="1"/>
        </dgm:presLayoutVars>
      </dgm:prSet>
      <dgm:spPr/>
    </dgm:pt>
    <dgm:pt modelId="{2CBED8D8-A48E-EF4F-9E66-270E4595B92E}" type="pres">
      <dgm:prSet presAssocID="{07A02E16-72CE-DC4E-A64C-229E0CA56569}" presName="spNode" presStyleCnt="0"/>
      <dgm:spPr/>
    </dgm:pt>
    <dgm:pt modelId="{D422AAFA-5098-734E-B946-02AC32037ECE}" type="pres">
      <dgm:prSet presAssocID="{0C4E109E-98A0-4F4A-AAD5-8F369E28643E}" presName="sibTrans" presStyleLbl="sibTrans1D1" presStyleIdx="0" presStyleCnt="7"/>
      <dgm:spPr/>
    </dgm:pt>
    <dgm:pt modelId="{CA687E5A-191E-264A-9B5F-F08F3A8183E7}" type="pres">
      <dgm:prSet presAssocID="{98E4C6F5-D082-E94A-AFA0-81CC3E7957D7}" presName="node" presStyleLbl="node1" presStyleIdx="1" presStyleCnt="7">
        <dgm:presLayoutVars>
          <dgm:bulletEnabled val="1"/>
        </dgm:presLayoutVars>
      </dgm:prSet>
      <dgm:spPr/>
    </dgm:pt>
    <dgm:pt modelId="{790BC5CA-F3EE-4B44-AA28-A96698C472F1}" type="pres">
      <dgm:prSet presAssocID="{98E4C6F5-D082-E94A-AFA0-81CC3E7957D7}" presName="spNode" presStyleCnt="0"/>
      <dgm:spPr/>
    </dgm:pt>
    <dgm:pt modelId="{8DEFCDB1-ED4F-A94E-BECB-FDE92C8928D9}" type="pres">
      <dgm:prSet presAssocID="{16192919-1044-F542-8643-DAD4D3FEEB0B}" presName="sibTrans" presStyleLbl="sibTrans1D1" presStyleIdx="1" presStyleCnt="7"/>
      <dgm:spPr/>
    </dgm:pt>
    <dgm:pt modelId="{1DAF96DA-2BC4-9743-8E5D-484E249AB0D2}" type="pres">
      <dgm:prSet presAssocID="{C9393D8B-B797-0F4C-9F98-0ABCF0945053}" presName="node" presStyleLbl="node1" presStyleIdx="2" presStyleCnt="7">
        <dgm:presLayoutVars>
          <dgm:bulletEnabled val="1"/>
        </dgm:presLayoutVars>
      </dgm:prSet>
      <dgm:spPr/>
    </dgm:pt>
    <dgm:pt modelId="{ED174A3D-4C19-6A40-9795-A2A6813544DF}" type="pres">
      <dgm:prSet presAssocID="{C9393D8B-B797-0F4C-9F98-0ABCF0945053}" presName="spNode" presStyleCnt="0"/>
      <dgm:spPr/>
    </dgm:pt>
    <dgm:pt modelId="{480593B9-D6BE-8147-A4FF-80A1D61F9B17}" type="pres">
      <dgm:prSet presAssocID="{3C1ABACD-14BC-9543-B3D6-47A922264858}" presName="sibTrans" presStyleLbl="sibTrans1D1" presStyleIdx="2" presStyleCnt="7"/>
      <dgm:spPr/>
    </dgm:pt>
    <dgm:pt modelId="{4E13AA76-F746-A648-AF22-D2F786E7974F}" type="pres">
      <dgm:prSet presAssocID="{A8D88F38-6563-9042-98E6-522416CB8098}" presName="node" presStyleLbl="node1" presStyleIdx="3" presStyleCnt="7">
        <dgm:presLayoutVars>
          <dgm:bulletEnabled val="1"/>
        </dgm:presLayoutVars>
      </dgm:prSet>
      <dgm:spPr/>
    </dgm:pt>
    <dgm:pt modelId="{56949C63-A405-D94A-AD02-54047733D98D}" type="pres">
      <dgm:prSet presAssocID="{A8D88F38-6563-9042-98E6-522416CB8098}" presName="spNode" presStyleCnt="0"/>
      <dgm:spPr/>
    </dgm:pt>
    <dgm:pt modelId="{B32D5A79-5D13-9C4A-9876-DDC8554F6B4D}" type="pres">
      <dgm:prSet presAssocID="{E1E1B4D9-DF38-4941-9585-676FC961A3AD}" presName="sibTrans" presStyleLbl="sibTrans1D1" presStyleIdx="3" presStyleCnt="7"/>
      <dgm:spPr/>
    </dgm:pt>
    <dgm:pt modelId="{46149272-F617-044A-B647-1143B9112200}" type="pres">
      <dgm:prSet presAssocID="{8458BDEC-4202-D44E-8BE2-5A59836151BC}" presName="node" presStyleLbl="node1" presStyleIdx="4" presStyleCnt="7">
        <dgm:presLayoutVars>
          <dgm:bulletEnabled val="1"/>
        </dgm:presLayoutVars>
      </dgm:prSet>
      <dgm:spPr/>
    </dgm:pt>
    <dgm:pt modelId="{2DA868C2-CB9B-414B-B46E-C30FC0479F96}" type="pres">
      <dgm:prSet presAssocID="{8458BDEC-4202-D44E-8BE2-5A59836151BC}" presName="spNode" presStyleCnt="0"/>
      <dgm:spPr/>
    </dgm:pt>
    <dgm:pt modelId="{125343B2-A4BF-EE45-BC31-CEFFF73EB7EF}" type="pres">
      <dgm:prSet presAssocID="{61FCDF92-12DF-8B4C-8866-EC80E2F0355F}" presName="sibTrans" presStyleLbl="sibTrans1D1" presStyleIdx="4" presStyleCnt="7"/>
      <dgm:spPr/>
    </dgm:pt>
    <dgm:pt modelId="{7EFAD84D-FDA9-D848-8C24-BAC3563B660D}" type="pres">
      <dgm:prSet presAssocID="{ABD702F9-74C2-8E4B-B41A-C9E0456EE8FF}" presName="node" presStyleLbl="node1" presStyleIdx="5" presStyleCnt="7">
        <dgm:presLayoutVars>
          <dgm:bulletEnabled val="1"/>
        </dgm:presLayoutVars>
      </dgm:prSet>
      <dgm:spPr/>
    </dgm:pt>
    <dgm:pt modelId="{407DC166-BB68-0C41-8F78-D6AB5FD7A8A1}" type="pres">
      <dgm:prSet presAssocID="{ABD702F9-74C2-8E4B-B41A-C9E0456EE8FF}" presName="spNode" presStyleCnt="0"/>
      <dgm:spPr/>
    </dgm:pt>
    <dgm:pt modelId="{5C6DCEDF-7AD2-0749-BA95-70469D967711}" type="pres">
      <dgm:prSet presAssocID="{2118DD78-5CC0-E74A-B110-98949C830629}" presName="sibTrans" presStyleLbl="sibTrans1D1" presStyleIdx="5" presStyleCnt="7"/>
      <dgm:spPr/>
    </dgm:pt>
    <dgm:pt modelId="{D6E8ED61-DDE3-DD48-A803-B52345872B5F}" type="pres">
      <dgm:prSet presAssocID="{B4835667-214D-9943-94E2-310DE7242762}" presName="node" presStyleLbl="node1" presStyleIdx="6" presStyleCnt="7">
        <dgm:presLayoutVars>
          <dgm:bulletEnabled val="1"/>
        </dgm:presLayoutVars>
      </dgm:prSet>
      <dgm:spPr/>
    </dgm:pt>
    <dgm:pt modelId="{29F96437-54E3-0245-81FF-39A82BFDC22A}" type="pres">
      <dgm:prSet presAssocID="{B4835667-214D-9943-94E2-310DE7242762}" presName="spNode" presStyleCnt="0"/>
      <dgm:spPr/>
    </dgm:pt>
    <dgm:pt modelId="{D4912531-7D2F-DF49-BD14-BB42B45FE393}" type="pres">
      <dgm:prSet presAssocID="{AE500F10-BBB2-254F-AD7A-0E388B5A5923}" presName="sibTrans" presStyleLbl="sibTrans1D1" presStyleIdx="6" presStyleCnt="7"/>
      <dgm:spPr/>
    </dgm:pt>
  </dgm:ptLst>
  <dgm:cxnLst>
    <dgm:cxn modelId="{B6EC2D00-E253-2F49-99C1-5666F154D9E2}" type="presOf" srcId="{AE500F10-BBB2-254F-AD7A-0E388B5A5923}" destId="{D4912531-7D2F-DF49-BD14-BB42B45FE393}" srcOrd="0" destOrd="0" presId="urn:microsoft.com/office/officeart/2005/8/layout/cycle5"/>
    <dgm:cxn modelId="{1017C506-A2D8-394A-AE0D-37E2C421D7AA}" type="presOf" srcId="{2118DD78-5CC0-E74A-B110-98949C830629}" destId="{5C6DCEDF-7AD2-0749-BA95-70469D967711}" srcOrd="0" destOrd="0" presId="urn:microsoft.com/office/officeart/2005/8/layout/cycle5"/>
    <dgm:cxn modelId="{ABDF200F-A232-EA4F-929E-E69716B4B9AC}" srcId="{07795005-402E-2F4B-BE19-35B0A1C03B04}" destId="{ABD702F9-74C2-8E4B-B41A-C9E0456EE8FF}" srcOrd="5" destOrd="0" parTransId="{467DAA22-32A9-8C42-AD6B-5C93C9430611}" sibTransId="{2118DD78-5CC0-E74A-B110-98949C830629}"/>
    <dgm:cxn modelId="{5D27D21C-5BD5-E24F-9748-F0D0D7663404}" type="presOf" srcId="{61FCDF92-12DF-8B4C-8866-EC80E2F0355F}" destId="{125343B2-A4BF-EE45-BC31-CEFFF73EB7EF}" srcOrd="0" destOrd="0" presId="urn:microsoft.com/office/officeart/2005/8/layout/cycle5"/>
    <dgm:cxn modelId="{D09E272D-14D4-0146-B848-30B5074C7A6D}" type="presOf" srcId="{16192919-1044-F542-8643-DAD4D3FEEB0B}" destId="{8DEFCDB1-ED4F-A94E-BECB-FDE92C8928D9}" srcOrd="0" destOrd="0" presId="urn:microsoft.com/office/officeart/2005/8/layout/cycle5"/>
    <dgm:cxn modelId="{4AC9432D-32D6-6E47-B0F6-FFD0D456FCCA}" srcId="{07795005-402E-2F4B-BE19-35B0A1C03B04}" destId="{8458BDEC-4202-D44E-8BE2-5A59836151BC}" srcOrd="4" destOrd="0" parTransId="{760CC3D2-4864-5A40-B300-C4C1FB630FE6}" sibTransId="{61FCDF92-12DF-8B4C-8866-EC80E2F0355F}"/>
    <dgm:cxn modelId="{1174243B-F81A-464D-ABD9-BC72A2F08922}" type="presOf" srcId="{98E4C6F5-D082-E94A-AFA0-81CC3E7957D7}" destId="{CA687E5A-191E-264A-9B5F-F08F3A8183E7}" srcOrd="0" destOrd="0" presId="urn:microsoft.com/office/officeart/2005/8/layout/cycle5"/>
    <dgm:cxn modelId="{C320525B-E629-3747-9F3C-26FBD70A08FF}" type="presOf" srcId="{3C1ABACD-14BC-9543-B3D6-47A922264858}" destId="{480593B9-D6BE-8147-A4FF-80A1D61F9B17}" srcOrd="0" destOrd="0" presId="urn:microsoft.com/office/officeart/2005/8/layout/cycle5"/>
    <dgm:cxn modelId="{4FAF1B5E-FC7C-5548-A454-049D86619202}" srcId="{07795005-402E-2F4B-BE19-35B0A1C03B04}" destId="{C9393D8B-B797-0F4C-9F98-0ABCF0945053}" srcOrd="2" destOrd="0" parTransId="{6589FA15-E82E-BC46-B9E6-23F8166F1EC9}" sibTransId="{3C1ABACD-14BC-9543-B3D6-47A922264858}"/>
    <dgm:cxn modelId="{D0E5B072-F3FA-1549-8920-0779A6AE2F77}" type="presOf" srcId="{8458BDEC-4202-D44E-8BE2-5A59836151BC}" destId="{46149272-F617-044A-B647-1143B9112200}" srcOrd="0" destOrd="0" presId="urn:microsoft.com/office/officeart/2005/8/layout/cycle5"/>
    <dgm:cxn modelId="{C7616C54-FEA9-E546-AC31-E06CB4BC16AC}" type="presOf" srcId="{B4835667-214D-9943-94E2-310DE7242762}" destId="{D6E8ED61-DDE3-DD48-A803-B52345872B5F}" srcOrd="0" destOrd="0" presId="urn:microsoft.com/office/officeart/2005/8/layout/cycle5"/>
    <dgm:cxn modelId="{B92DB259-5035-024B-9E40-ABD8E0E31382}" type="presOf" srcId="{0C4E109E-98A0-4F4A-AAD5-8F369E28643E}" destId="{D422AAFA-5098-734E-B946-02AC32037ECE}" srcOrd="0" destOrd="0" presId="urn:microsoft.com/office/officeart/2005/8/layout/cycle5"/>
    <dgm:cxn modelId="{60B19A7C-0CFF-364E-9A6D-D350D40A0611}" srcId="{07795005-402E-2F4B-BE19-35B0A1C03B04}" destId="{B4835667-214D-9943-94E2-310DE7242762}" srcOrd="6" destOrd="0" parTransId="{EBBE7C66-0AC0-AF4E-9A8A-5C7CDB8B93E3}" sibTransId="{AE500F10-BBB2-254F-AD7A-0E388B5A5923}"/>
    <dgm:cxn modelId="{A151707E-62F9-FF4A-AAA8-11160E5B6E15}" type="presOf" srcId="{C9393D8B-B797-0F4C-9F98-0ABCF0945053}" destId="{1DAF96DA-2BC4-9743-8E5D-484E249AB0D2}" srcOrd="0" destOrd="0" presId="urn:microsoft.com/office/officeart/2005/8/layout/cycle5"/>
    <dgm:cxn modelId="{5A0DE18E-87EC-E74B-A97F-F60BA26965D1}" type="presOf" srcId="{07795005-402E-2F4B-BE19-35B0A1C03B04}" destId="{FAD8E4EE-C71C-344F-A5B7-4C644FEDFC2A}" srcOrd="0" destOrd="0" presId="urn:microsoft.com/office/officeart/2005/8/layout/cycle5"/>
    <dgm:cxn modelId="{A5D7869E-D1C2-D44D-A091-E98A545FBCA3}" srcId="{07795005-402E-2F4B-BE19-35B0A1C03B04}" destId="{A8D88F38-6563-9042-98E6-522416CB8098}" srcOrd="3" destOrd="0" parTransId="{F31971D1-D3E1-B54D-95F9-95E1A39BF78D}" sibTransId="{E1E1B4D9-DF38-4941-9585-676FC961A3AD}"/>
    <dgm:cxn modelId="{623712AF-A532-C347-BFFE-490D83399D3E}" type="presOf" srcId="{07A02E16-72CE-DC4E-A64C-229E0CA56569}" destId="{FE0BCC24-187F-9D41-BFC8-1C0C778E8314}" srcOrd="0" destOrd="0" presId="urn:microsoft.com/office/officeart/2005/8/layout/cycle5"/>
    <dgm:cxn modelId="{00375CBB-3721-EA48-A2B8-CA729A6CEBE8}" type="presOf" srcId="{E1E1B4D9-DF38-4941-9585-676FC961A3AD}" destId="{B32D5A79-5D13-9C4A-9876-DDC8554F6B4D}" srcOrd="0" destOrd="0" presId="urn:microsoft.com/office/officeart/2005/8/layout/cycle5"/>
    <dgm:cxn modelId="{6E8E25C8-7071-4640-966A-69A4C2D34892}" type="presOf" srcId="{ABD702F9-74C2-8E4B-B41A-C9E0456EE8FF}" destId="{7EFAD84D-FDA9-D848-8C24-BAC3563B660D}" srcOrd="0" destOrd="0" presId="urn:microsoft.com/office/officeart/2005/8/layout/cycle5"/>
    <dgm:cxn modelId="{5F90B8CC-20FC-054D-917B-76DDA38A0E88}" srcId="{07795005-402E-2F4B-BE19-35B0A1C03B04}" destId="{07A02E16-72CE-DC4E-A64C-229E0CA56569}" srcOrd="0" destOrd="0" parTransId="{2489DF32-DFCD-CB41-8ACF-2600FBEBC9BA}" sibTransId="{0C4E109E-98A0-4F4A-AAD5-8F369E28643E}"/>
    <dgm:cxn modelId="{54A873D2-8074-9C47-856F-71594DAC77A0}" type="presOf" srcId="{A8D88F38-6563-9042-98E6-522416CB8098}" destId="{4E13AA76-F746-A648-AF22-D2F786E7974F}" srcOrd="0" destOrd="0" presId="urn:microsoft.com/office/officeart/2005/8/layout/cycle5"/>
    <dgm:cxn modelId="{CEDD32F7-0628-9944-9F0D-0ADC16A31E54}" srcId="{07795005-402E-2F4B-BE19-35B0A1C03B04}" destId="{98E4C6F5-D082-E94A-AFA0-81CC3E7957D7}" srcOrd="1" destOrd="0" parTransId="{3CB6AB0F-35E5-6447-9541-903F4374CE84}" sibTransId="{16192919-1044-F542-8643-DAD4D3FEEB0B}"/>
    <dgm:cxn modelId="{ACE54F21-5E3D-1941-9389-008280502325}" type="presParOf" srcId="{FAD8E4EE-C71C-344F-A5B7-4C644FEDFC2A}" destId="{FE0BCC24-187F-9D41-BFC8-1C0C778E8314}" srcOrd="0" destOrd="0" presId="urn:microsoft.com/office/officeart/2005/8/layout/cycle5"/>
    <dgm:cxn modelId="{F85E04EC-E675-3C40-B0C3-402AE32665B8}" type="presParOf" srcId="{FAD8E4EE-C71C-344F-A5B7-4C644FEDFC2A}" destId="{2CBED8D8-A48E-EF4F-9E66-270E4595B92E}" srcOrd="1" destOrd="0" presId="urn:microsoft.com/office/officeart/2005/8/layout/cycle5"/>
    <dgm:cxn modelId="{6BB34F08-7232-E947-82A6-786FEA13B52A}" type="presParOf" srcId="{FAD8E4EE-C71C-344F-A5B7-4C644FEDFC2A}" destId="{D422AAFA-5098-734E-B946-02AC32037ECE}" srcOrd="2" destOrd="0" presId="urn:microsoft.com/office/officeart/2005/8/layout/cycle5"/>
    <dgm:cxn modelId="{4B98D9EB-D24B-364B-8157-91F879CF61AA}" type="presParOf" srcId="{FAD8E4EE-C71C-344F-A5B7-4C644FEDFC2A}" destId="{CA687E5A-191E-264A-9B5F-F08F3A8183E7}" srcOrd="3" destOrd="0" presId="urn:microsoft.com/office/officeart/2005/8/layout/cycle5"/>
    <dgm:cxn modelId="{C80632CB-9FAC-474B-891D-75DE35998B46}" type="presParOf" srcId="{FAD8E4EE-C71C-344F-A5B7-4C644FEDFC2A}" destId="{790BC5CA-F3EE-4B44-AA28-A96698C472F1}" srcOrd="4" destOrd="0" presId="urn:microsoft.com/office/officeart/2005/8/layout/cycle5"/>
    <dgm:cxn modelId="{7802E5A7-F90A-3C41-8902-FAC3FD01B9AD}" type="presParOf" srcId="{FAD8E4EE-C71C-344F-A5B7-4C644FEDFC2A}" destId="{8DEFCDB1-ED4F-A94E-BECB-FDE92C8928D9}" srcOrd="5" destOrd="0" presId="urn:microsoft.com/office/officeart/2005/8/layout/cycle5"/>
    <dgm:cxn modelId="{76420AD7-5896-ED4E-BDEA-E9BF0E35FD58}" type="presParOf" srcId="{FAD8E4EE-C71C-344F-A5B7-4C644FEDFC2A}" destId="{1DAF96DA-2BC4-9743-8E5D-484E249AB0D2}" srcOrd="6" destOrd="0" presId="urn:microsoft.com/office/officeart/2005/8/layout/cycle5"/>
    <dgm:cxn modelId="{3F4EC08C-D5E2-CB42-83AF-87CD4F9661E1}" type="presParOf" srcId="{FAD8E4EE-C71C-344F-A5B7-4C644FEDFC2A}" destId="{ED174A3D-4C19-6A40-9795-A2A6813544DF}" srcOrd="7" destOrd="0" presId="urn:microsoft.com/office/officeart/2005/8/layout/cycle5"/>
    <dgm:cxn modelId="{F242FE81-626C-B241-84A4-245C36B369C3}" type="presParOf" srcId="{FAD8E4EE-C71C-344F-A5B7-4C644FEDFC2A}" destId="{480593B9-D6BE-8147-A4FF-80A1D61F9B17}" srcOrd="8" destOrd="0" presId="urn:microsoft.com/office/officeart/2005/8/layout/cycle5"/>
    <dgm:cxn modelId="{CEB883E3-C591-0F42-B73C-1F8DB2648CB1}" type="presParOf" srcId="{FAD8E4EE-C71C-344F-A5B7-4C644FEDFC2A}" destId="{4E13AA76-F746-A648-AF22-D2F786E7974F}" srcOrd="9" destOrd="0" presId="urn:microsoft.com/office/officeart/2005/8/layout/cycle5"/>
    <dgm:cxn modelId="{FDF2819D-C34A-1841-A2F7-47467BC36550}" type="presParOf" srcId="{FAD8E4EE-C71C-344F-A5B7-4C644FEDFC2A}" destId="{56949C63-A405-D94A-AD02-54047733D98D}" srcOrd="10" destOrd="0" presId="urn:microsoft.com/office/officeart/2005/8/layout/cycle5"/>
    <dgm:cxn modelId="{31263CEE-21D8-EC47-8F2E-BDB17607C331}" type="presParOf" srcId="{FAD8E4EE-C71C-344F-A5B7-4C644FEDFC2A}" destId="{B32D5A79-5D13-9C4A-9876-DDC8554F6B4D}" srcOrd="11" destOrd="0" presId="urn:microsoft.com/office/officeart/2005/8/layout/cycle5"/>
    <dgm:cxn modelId="{E5652679-A50A-ED41-A084-3E9210C479E9}" type="presParOf" srcId="{FAD8E4EE-C71C-344F-A5B7-4C644FEDFC2A}" destId="{46149272-F617-044A-B647-1143B9112200}" srcOrd="12" destOrd="0" presId="urn:microsoft.com/office/officeart/2005/8/layout/cycle5"/>
    <dgm:cxn modelId="{E9BD84E2-3D50-2642-8E4D-8FEB09F792E0}" type="presParOf" srcId="{FAD8E4EE-C71C-344F-A5B7-4C644FEDFC2A}" destId="{2DA868C2-CB9B-414B-B46E-C30FC0479F96}" srcOrd="13" destOrd="0" presId="urn:microsoft.com/office/officeart/2005/8/layout/cycle5"/>
    <dgm:cxn modelId="{71009EA0-F978-354F-8C09-44C262162FED}" type="presParOf" srcId="{FAD8E4EE-C71C-344F-A5B7-4C644FEDFC2A}" destId="{125343B2-A4BF-EE45-BC31-CEFFF73EB7EF}" srcOrd="14" destOrd="0" presId="urn:microsoft.com/office/officeart/2005/8/layout/cycle5"/>
    <dgm:cxn modelId="{6F4B8A8B-13C9-B645-BE9F-117C463103FE}" type="presParOf" srcId="{FAD8E4EE-C71C-344F-A5B7-4C644FEDFC2A}" destId="{7EFAD84D-FDA9-D848-8C24-BAC3563B660D}" srcOrd="15" destOrd="0" presId="urn:microsoft.com/office/officeart/2005/8/layout/cycle5"/>
    <dgm:cxn modelId="{FDB33A87-A401-2543-B678-1B731248A74D}" type="presParOf" srcId="{FAD8E4EE-C71C-344F-A5B7-4C644FEDFC2A}" destId="{407DC166-BB68-0C41-8F78-D6AB5FD7A8A1}" srcOrd="16" destOrd="0" presId="urn:microsoft.com/office/officeart/2005/8/layout/cycle5"/>
    <dgm:cxn modelId="{40FFA1DF-1495-264E-85D7-2A9C0D4E7498}" type="presParOf" srcId="{FAD8E4EE-C71C-344F-A5B7-4C644FEDFC2A}" destId="{5C6DCEDF-7AD2-0749-BA95-70469D967711}" srcOrd="17" destOrd="0" presId="urn:microsoft.com/office/officeart/2005/8/layout/cycle5"/>
    <dgm:cxn modelId="{2A7750A9-23CA-C743-BCAA-C16AF8DA7326}" type="presParOf" srcId="{FAD8E4EE-C71C-344F-A5B7-4C644FEDFC2A}" destId="{D6E8ED61-DDE3-DD48-A803-B52345872B5F}" srcOrd="18" destOrd="0" presId="urn:microsoft.com/office/officeart/2005/8/layout/cycle5"/>
    <dgm:cxn modelId="{84C676CE-EE00-2244-93D5-462D7836060F}" type="presParOf" srcId="{FAD8E4EE-C71C-344F-A5B7-4C644FEDFC2A}" destId="{29F96437-54E3-0245-81FF-39A82BFDC22A}" srcOrd="19" destOrd="0" presId="urn:microsoft.com/office/officeart/2005/8/layout/cycle5"/>
    <dgm:cxn modelId="{89390D3E-171D-CC46-8442-20836CED8ED8}" type="presParOf" srcId="{FAD8E4EE-C71C-344F-A5B7-4C644FEDFC2A}" destId="{D4912531-7D2F-DF49-BD14-BB42B45FE393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72C79F-D0A1-435F-8DD8-7E6CA867E33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42DDA0C-3ECE-4888-8E22-ECFE2312A6E4}">
      <dgm:prSet/>
      <dgm:spPr/>
      <dgm:t>
        <a:bodyPr/>
        <a:lstStyle/>
        <a:p>
          <a:r>
            <a:rPr lang="nl-NL" b="1" dirty="0"/>
            <a:t>Lagere financiële vergoeding</a:t>
          </a:r>
          <a:r>
            <a:rPr lang="nl-NL" dirty="0"/>
            <a:t>: In plaats van de normale stroomprijs te krijgen voor terug geleverde stroom, krijg je straks een lagere, door de energieleverancier vastgestelde vergoeding, gemiddeld zo’n € 0,015 tot € 0,005 per kWh.</a:t>
          </a:r>
          <a:endParaRPr lang="en-US" dirty="0"/>
        </a:p>
      </dgm:t>
    </dgm:pt>
    <dgm:pt modelId="{F651AB9B-8868-4D09-B05B-0C28085C9AB9}" type="parTrans" cxnId="{08665A7D-4041-40F5-ADF3-2BA3F7AE04F9}">
      <dgm:prSet/>
      <dgm:spPr/>
      <dgm:t>
        <a:bodyPr/>
        <a:lstStyle/>
        <a:p>
          <a:endParaRPr lang="en-US"/>
        </a:p>
      </dgm:t>
    </dgm:pt>
    <dgm:pt modelId="{B80F756D-44C6-49D0-865B-91EBAF11F36F}" type="sibTrans" cxnId="{08665A7D-4041-40F5-ADF3-2BA3F7AE04F9}">
      <dgm:prSet/>
      <dgm:spPr/>
      <dgm:t>
        <a:bodyPr/>
        <a:lstStyle/>
        <a:p>
          <a:endParaRPr lang="en-US"/>
        </a:p>
      </dgm:t>
    </dgm:pt>
    <dgm:pt modelId="{B15F6F05-E4EA-4715-AAEE-A4AE06C98937}">
      <dgm:prSet/>
      <dgm:spPr/>
      <dgm:t>
        <a:bodyPr/>
        <a:lstStyle/>
        <a:p>
          <a:r>
            <a:rPr lang="nl-NL" b="1" dirty="0"/>
            <a:t>Inefficiëntie</a:t>
          </a:r>
          <a:r>
            <a:rPr lang="nl-NL" dirty="0"/>
            <a:t>: De zomerpiek in opwekking kan niet meer worden verrekend met de winterconsumptie, waardoor je ook in de winter zelf stroom moet inkopen.</a:t>
          </a:r>
          <a:endParaRPr lang="en-US" dirty="0"/>
        </a:p>
      </dgm:t>
    </dgm:pt>
    <dgm:pt modelId="{E726DD59-02E7-46DB-9267-72E9382B6216}" type="parTrans" cxnId="{D22F502A-A766-4D31-8636-F0FF2DDF1C60}">
      <dgm:prSet/>
      <dgm:spPr/>
      <dgm:t>
        <a:bodyPr/>
        <a:lstStyle/>
        <a:p>
          <a:endParaRPr lang="en-US"/>
        </a:p>
      </dgm:t>
    </dgm:pt>
    <dgm:pt modelId="{21FA46C7-D5AC-478C-8B51-D60D24B6512B}" type="sibTrans" cxnId="{D22F502A-A766-4D31-8636-F0FF2DDF1C60}">
      <dgm:prSet/>
      <dgm:spPr/>
      <dgm:t>
        <a:bodyPr/>
        <a:lstStyle/>
        <a:p>
          <a:endParaRPr lang="en-US"/>
        </a:p>
      </dgm:t>
    </dgm:pt>
    <dgm:pt modelId="{A24F0503-6B34-E94B-B44D-D621D16D4EE0}" type="pres">
      <dgm:prSet presAssocID="{C872C79F-D0A1-435F-8DD8-7E6CA867E3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2BB560B-8B1D-984E-82E5-DBF141913108}" type="pres">
      <dgm:prSet presAssocID="{742DDA0C-3ECE-4888-8E22-ECFE2312A6E4}" presName="hierRoot1" presStyleCnt="0"/>
      <dgm:spPr/>
    </dgm:pt>
    <dgm:pt modelId="{EED6399A-56F7-B84F-8ECB-B6B1B3302A48}" type="pres">
      <dgm:prSet presAssocID="{742DDA0C-3ECE-4888-8E22-ECFE2312A6E4}" presName="composite" presStyleCnt="0"/>
      <dgm:spPr/>
    </dgm:pt>
    <dgm:pt modelId="{1BA8DB08-0954-7E43-A597-80895DE6F692}" type="pres">
      <dgm:prSet presAssocID="{742DDA0C-3ECE-4888-8E22-ECFE2312A6E4}" presName="background" presStyleLbl="node0" presStyleIdx="0" presStyleCnt="2"/>
      <dgm:spPr/>
    </dgm:pt>
    <dgm:pt modelId="{DC889E94-8B07-9A47-9744-06C248EAE194}" type="pres">
      <dgm:prSet presAssocID="{742DDA0C-3ECE-4888-8E22-ECFE2312A6E4}" presName="text" presStyleLbl="fgAcc0" presStyleIdx="0" presStyleCnt="2">
        <dgm:presLayoutVars>
          <dgm:chPref val="3"/>
        </dgm:presLayoutVars>
      </dgm:prSet>
      <dgm:spPr/>
    </dgm:pt>
    <dgm:pt modelId="{C5E6025E-0F2B-904B-87B2-C15690D0626C}" type="pres">
      <dgm:prSet presAssocID="{742DDA0C-3ECE-4888-8E22-ECFE2312A6E4}" presName="hierChild2" presStyleCnt="0"/>
      <dgm:spPr/>
    </dgm:pt>
    <dgm:pt modelId="{2050B08F-3F16-EB46-A1F8-4F860B4D5901}" type="pres">
      <dgm:prSet presAssocID="{B15F6F05-E4EA-4715-AAEE-A4AE06C98937}" presName="hierRoot1" presStyleCnt="0"/>
      <dgm:spPr/>
    </dgm:pt>
    <dgm:pt modelId="{34406F8B-C118-6A4D-9BBA-B1DD366540AC}" type="pres">
      <dgm:prSet presAssocID="{B15F6F05-E4EA-4715-AAEE-A4AE06C98937}" presName="composite" presStyleCnt="0"/>
      <dgm:spPr/>
    </dgm:pt>
    <dgm:pt modelId="{0636ECCE-ACE3-FA46-901A-6CC93C095EFD}" type="pres">
      <dgm:prSet presAssocID="{B15F6F05-E4EA-4715-AAEE-A4AE06C98937}" presName="background" presStyleLbl="node0" presStyleIdx="1" presStyleCnt="2"/>
      <dgm:spPr/>
    </dgm:pt>
    <dgm:pt modelId="{7122B377-D1AF-8F42-9AD4-C5346E6F5E9D}" type="pres">
      <dgm:prSet presAssocID="{B15F6F05-E4EA-4715-AAEE-A4AE06C98937}" presName="text" presStyleLbl="fgAcc0" presStyleIdx="1" presStyleCnt="2">
        <dgm:presLayoutVars>
          <dgm:chPref val="3"/>
        </dgm:presLayoutVars>
      </dgm:prSet>
      <dgm:spPr/>
    </dgm:pt>
    <dgm:pt modelId="{233B095C-7727-D347-8006-6F96F638384F}" type="pres">
      <dgm:prSet presAssocID="{B15F6F05-E4EA-4715-AAEE-A4AE06C98937}" presName="hierChild2" presStyleCnt="0"/>
      <dgm:spPr/>
    </dgm:pt>
  </dgm:ptLst>
  <dgm:cxnLst>
    <dgm:cxn modelId="{3736720B-4157-734B-BF55-020CCB109836}" type="presOf" srcId="{B15F6F05-E4EA-4715-AAEE-A4AE06C98937}" destId="{7122B377-D1AF-8F42-9AD4-C5346E6F5E9D}" srcOrd="0" destOrd="0" presId="urn:microsoft.com/office/officeart/2005/8/layout/hierarchy1"/>
    <dgm:cxn modelId="{92593717-268A-4246-9467-C7B4729C0AC8}" type="presOf" srcId="{C872C79F-D0A1-435F-8DD8-7E6CA867E33E}" destId="{A24F0503-6B34-E94B-B44D-D621D16D4EE0}" srcOrd="0" destOrd="0" presId="urn:microsoft.com/office/officeart/2005/8/layout/hierarchy1"/>
    <dgm:cxn modelId="{D22F502A-A766-4D31-8636-F0FF2DDF1C60}" srcId="{C872C79F-D0A1-435F-8DD8-7E6CA867E33E}" destId="{B15F6F05-E4EA-4715-AAEE-A4AE06C98937}" srcOrd="1" destOrd="0" parTransId="{E726DD59-02E7-46DB-9267-72E9382B6216}" sibTransId="{21FA46C7-D5AC-478C-8B51-D60D24B6512B}"/>
    <dgm:cxn modelId="{08665A7D-4041-40F5-ADF3-2BA3F7AE04F9}" srcId="{C872C79F-D0A1-435F-8DD8-7E6CA867E33E}" destId="{742DDA0C-3ECE-4888-8E22-ECFE2312A6E4}" srcOrd="0" destOrd="0" parTransId="{F651AB9B-8868-4D09-B05B-0C28085C9AB9}" sibTransId="{B80F756D-44C6-49D0-865B-91EBAF11F36F}"/>
    <dgm:cxn modelId="{92E0E2BA-E262-854A-8E28-D4E13D3EC7C7}" type="presOf" srcId="{742DDA0C-3ECE-4888-8E22-ECFE2312A6E4}" destId="{DC889E94-8B07-9A47-9744-06C248EAE194}" srcOrd="0" destOrd="0" presId="urn:microsoft.com/office/officeart/2005/8/layout/hierarchy1"/>
    <dgm:cxn modelId="{79EAE3B8-941D-154C-8082-783D7DB676E7}" type="presParOf" srcId="{A24F0503-6B34-E94B-B44D-D621D16D4EE0}" destId="{72BB560B-8B1D-984E-82E5-DBF141913108}" srcOrd="0" destOrd="0" presId="urn:microsoft.com/office/officeart/2005/8/layout/hierarchy1"/>
    <dgm:cxn modelId="{738F28C2-5312-1348-B5EC-B72FA56CB096}" type="presParOf" srcId="{72BB560B-8B1D-984E-82E5-DBF141913108}" destId="{EED6399A-56F7-B84F-8ECB-B6B1B3302A48}" srcOrd="0" destOrd="0" presId="urn:microsoft.com/office/officeart/2005/8/layout/hierarchy1"/>
    <dgm:cxn modelId="{8CF4092A-1C67-FA4D-994A-CB84DE5245A1}" type="presParOf" srcId="{EED6399A-56F7-B84F-8ECB-B6B1B3302A48}" destId="{1BA8DB08-0954-7E43-A597-80895DE6F692}" srcOrd="0" destOrd="0" presId="urn:microsoft.com/office/officeart/2005/8/layout/hierarchy1"/>
    <dgm:cxn modelId="{09D90613-CEA9-2345-AA63-7D7648065D92}" type="presParOf" srcId="{EED6399A-56F7-B84F-8ECB-B6B1B3302A48}" destId="{DC889E94-8B07-9A47-9744-06C248EAE194}" srcOrd="1" destOrd="0" presId="urn:microsoft.com/office/officeart/2005/8/layout/hierarchy1"/>
    <dgm:cxn modelId="{646F510F-F25A-794B-8D12-6E8D713BA0C7}" type="presParOf" srcId="{72BB560B-8B1D-984E-82E5-DBF141913108}" destId="{C5E6025E-0F2B-904B-87B2-C15690D0626C}" srcOrd="1" destOrd="0" presId="urn:microsoft.com/office/officeart/2005/8/layout/hierarchy1"/>
    <dgm:cxn modelId="{2CDE2585-3C4A-C44A-94A9-92A1CD3CABE3}" type="presParOf" srcId="{A24F0503-6B34-E94B-B44D-D621D16D4EE0}" destId="{2050B08F-3F16-EB46-A1F8-4F860B4D5901}" srcOrd="1" destOrd="0" presId="urn:microsoft.com/office/officeart/2005/8/layout/hierarchy1"/>
    <dgm:cxn modelId="{02CC133F-4405-2643-BFEF-908A86B91C8C}" type="presParOf" srcId="{2050B08F-3F16-EB46-A1F8-4F860B4D5901}" destId="{34406F8B-C118-6A4D-9BBA-B1DD366540AC}" srcOrd="0" destOrd="0" presId="urn:microsoft.com/office/officeart/2005/8/layout/hierarchy1"/>
    <dgm:cxn modelId="{50909AFA-7FC8-5848-8828-C1E1D3B82539}" type="presParOf" srcId="{34406F8B-C118-6A4D-9BBA-B1DD366540AC}" destId="{0636ECCE-ACE3-FA46-901A-6CC93C095EFD}" srcOrd="0" destOrd="0" presId="urn:microsoft.com/office/officeart/2005/8/layout/hierarchy1"/>
    <dgm:cxn modelId="{29C5EC64-06FB-8348-B288-81CDE73520D5}" type="presParOf" srcId="{34406F8B-C118-6A4D-9BBA-B1DD366540AC}" destId="{7122B377-D1AF-8F42-9AD4-C5346E6F5E9D}" srcOrd="1" destOrd="0" presId="urn:microsoft.com/office/officeart/2005/8/layout/hierarchy1"/>
    <dgm:cxn modelId="{A879BDC4-FFCA-4F46-94A4-0DBEE705C1D1}" type="presParOf" srcId="{2050B08F-3F16-EB46-A1F8-4F860B4D5901}" destId="{233B095C-7727-D347-8006-6F96F638384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394F5B-A3AF-4A4C-BBF1-703B28EA596B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54AF4D4-7B13-4CCE-8702-E174BE7B6AAC}">
      <dgm:prSet/>
      <dgm:spPr/>
      <dgm:t>
        <a:bodyPr/>
        <a:lstStyle/>
        <a:p>
          <a:r>
            <a:rPr lang="nl-NL" b="1"/>
            <a:t>Onzekerheid</a:t>
          </a:r>
          <a:r>
            <a:rPr lang="nl-NL"/>
            <a:t>: Er is nog veel onduidelijkheid over hoe het nieuwe systeem precies zal werken en welke vergoedingen worden aangeboden, wat investeringen ontmoedigt. (Bron Aedes)</a:t>
          </a:r>
          <a:endParaRPr lang="en-US"/>
        </a:p>
      </dgm:t>
    </dgm:pt>
    <dgm:pt modelId="{E4F41B91-D76A-4BD7-AE3D-2959D2CF2BEA}" type="parTrans" cxnId="{ADAC7FAA-FE68-4422-86BE-1AA856ABCA53}">
      <dgm:prSet/>
      <dgm:spPr/>
      <dgm:t>
        <a:bodyPr/>
        <a:lstStyle/>
        <a:p>
          <a:endParaRPr lang="en-US"/>
        </a:p>
      </dgm:t>
    </dgm:pt>
    <dgm:pt modelId="{BAF18164-B0F0-454F-BB32-D7F62EB1990E}" type="sibTrans" cxnId="{ADAC7FAA-FE68-4422-86BE-1AA856ABCA53}">
      <dgm:prSet/>
      <dgm:spPr/>
      <dgm:t>
        <a:bodyPr/>
        <a:lstStyle/>
        <a:p>
          <a:endParaRPr lang="en-US"/>
        </a:p>
      </dgm:t>
    </dgm:pt>
    <dgm:pt modelId="{7AC5095C-A490-4E69-AD9B-5F6476AB915D}">
      <dgm:prSet/>
      <dgm:spPr/>
      <dgm:t>
        <a:bodyPr/>
        <a:lstStyle/>
        <a:p>
          <a:r>
            <a:rPr lang="nl-NL"/>
            <a:t>(Voor woningeigenaren) </a:t>
          </a:r>
          <a:r>
            <a:rPr lang="nl-NL" b="1"/>
            <a:t>Minder rendabele investering</a:t>
          </a:r>
          <a:r>
            <a:rPr lang="nl-NL"/>
            <a:t>: De hogere kosten en lagere vergoedingen kunnen leiden tot een langere terugverdientijd van de zonnepanelen.</a:t>
          </a:r>
          <a:endParaRPr lang="en-US"/>
        </a:p>
      </dgm:t>
    </dgm:pt>
    <dgm:pt modelId="{7499D941-2660-49C7-90CD-8B9D07378D99}" type="parTrans" cxnId="{B1F8475D-DE2D-45E0-AF4D-0D3A73DDDDAF}">
      <dgm:prSet/>
      <dgm:spPr/>
      <dgm:t>
        <a:bodyPr/>
        <a:lstStyle/>
        <a:p>
          <a:endParaRPr lang="en-US"/>
        </a:p>
      </dgm:t>
    </dgm:pt>
    <dgm:pt modelId="{7649C5B8-6244-4C8B-B90F-16E3D0529A21}" type="sibTrans" cxnId="{B1F8475D-DE2D-45E0-AF4D-0D3A73DDDDAF}">
      <dgm:prSet/>
      <dgm:spPr/>
      <dgm:t>
        <a:bodyPr/>
        <a:lstStyle/>
        <a:p>
          <a:endParaRPr lang="en-US"/>
        </a:p>
      </dgm:t>
    </dgm:pt>
    <dgm:pt modelId="{38EB0517-B386-834C-BD11-EC51E20F1E28}" type="pres">
      <dgm:prSet presAssocID="{02394F5B-A3AF-4A4C-BBF1-703B28EA59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F535C7-2613-4641-A1AE-028392E57D9D}" type="pres">
      <dgm:prSet presAssocID="{654AF4D4-7B13-4CCE-8702-E174BE7B6AAC}" presName="hierRoot1" presStyleCnt="0"/>
      <dgm:spPr/>
    </dgm:pt>
    <dgm:pt modelId="{F7F1BE43-C449-8B4F-B737-BDCB3612B46A}" type="pres">
      <dgm:prSet presAssocID="{654AF4D4-7B13-4CCE-8702-E174BE7B6AAC}" presName="composite" presStyleCnt="0"/>
      <dgm:spPr/>
    </dgm:pt>
    <dgm:pt modelId="{91BAC372-AFA7-5244-9760-E935825023E0}" type="pres">
      <dgm:prSet presAssocID="{654AF4D4-7B13-4CCE-8702-E174BE7B6AAC}" presName="background" presStyleLbl="node0" presStyleIdx="0" presStyleCnt="2"/>
      <dgm:spPr/>
    </dgm:pt>
    <dgm:pt modelId="{FB99405B-EB0D-6242-937C-0F964D1ED096}" type="pres">
      <dgm:prSet presAssocID="{654AF4D4-7B13-4CCE-8702-E174BE7B6AAC}" presName="text" presStyleLbl="fgAcc0" presStyleIdx="0" presStyleCnt="2">
        <dgm:presLayoutVars>
          <dgm:chPref val="3"/>
        </dgm:presLayoutVars>
      </dgm:prSet>
      <dgm:spPr/>
    </dgm:pt>
    <dgm:pt modelId="{025C75BC-7408-AF49-8753-6B181F97375D}" type="pres">
      <dgm:prSet presAssocID="{654AF4D4-7B13-4CCE-8702-E174BE7B6AAC}" presName="hierChild2" presStyleCnt="0"/>
      <dgm:spPr/>
    </dgm:pt>
    <dgm:pt modelId="{07DAF059-2F37-6D44-9873-6FD3477F6DFA}" type="pres">
      <dgm:prSet presAssocID="{7AC5095C-A490-4E69-AD9B-5F6476AB915D}" presName="hierRoot1" presStyleCnt="0"/>
      <dgm:spPr/>
    </dgm:pt>
    <dgm:pt modelId="{1B0E6491-8B7C-F54F-866F-645BED78E988}" type="pres">
      <dgm:prSet presAssocID="{7AC5095C-A490-4E69-AD9B-5F6476AB915D}" presName="composite" presStyleCnt="0"/>
      <dgm:spPr/>
    </dgm:pt>
    <dgm:pt modelId="{539766A8-BC2D-5D47-871C-54F436FC26CB}" type="pres">
      <dgm:prSet presAssocID="{7AC5095C-A490-4E69-AD9B-5F6476AB915D}" presName="background" presStyleLbl="node0" presStyleIdx="1" presStyleCnt="2"/>
      <dgm:spPr/>
    </dgm:pt>
    <dgm:pt modelId="{421CF8E7-4CBF-2C49-B1DC-7AFFBBDE170C}" type="pres">
      <dgm:prSet presAssocID="{7AC5095C-A490-4E69-AD9B-5F6476AB915D}" presName="text" presStyleLbl="fgAcc0" presStyleIdx="1" presStyleCnt="2">
        <dgm:presLayoutVars>
          <dgm:chPref val="3"/>
        </dgm:presLayoutVars>
      </dgm:prSet>
      <dgm:spPr/>
    </dgm:pt>
    <dgm:pt modelId="{EAC16AF3-37FB-CD43-86AA-2B618C2A9ACA}" type="pres">
      <dgm:prSet presAssocID="{7AC5095C-A490-4E69-AD9B-5F6476AB915D}" presName="hierChild2" presStyleCnt="0"/>
      <dgm:spPr/>
    </dgm:pt>
  </dgm:ptLst>
  <dgm:cxnLst>
    <dgm:cxn modelId="{B1F8475D-DE2D-45E0-AF4D-0D3A73DDDDAF}" srcId="{02394F5B-A3AF-4A4C-BBF1-703B28EA596B}" destId="{7AC5095C-A490-4E69-AD9B-5F6476AB915D}" srcOrd="1" destOrd="0" parTransId="{7499D941-2660-49C7-90CD-8B9D07378D99}" sibTransId="{7649C5B8-6244-4C8B-B90F-16E3D0529A21}"/>
    <dgm:cxn modelId="{8F555E61-3D0E-184E-8135-25145BD0567A}" type="presOf" srcId="{02394F5B-A3AF-4A4C-BBF1-703B28EA596B}" destId="{38EB0517-B386-834C-BD11-EC51E20F1E28}" srcOrd="0" destOrd="0" presId="urn:microsoft.com/office/officeart/2005/8/layout/hierarchy1"/>
    <dgm:cxn modelId="{EC6F1375-AAF8-304B-9ADC-56A5FAA973CA}" type="presOf" srcId="{654AF4D4-7B13-4CCE-8702-E174BE7B6AAC}" destId="{FB99405B-EB0D-6242-937C-0F964D1ED096}" srcOrd="0" destOrd="0" presId="urn:microsoft.com/office/officeart/2005/8/layout/hierarchy1"/>
    <dgm:cxn modelId="{ADAC7FAA-FE68-4422-86BE-1AA856ABCA53}" srcId="{02394F5B-A3AF-4A4C-BBF1-703B28EA596B}" destId="{654AF4D4-7B13-4CCE-8702-E174BE7B6AAC}" srcOrd="0" destOrd="0" parTransId="{E4F41B91-D76A-4BD7-AE3D-2959D2CF2BEA}" sibTransId="{BAF18164-B0F0-454F-BB32-D7F62EB1990E}"/>
    <dgm:cxn modelId="{2DB7A3C1-C7CE-0B41-A80C-20863F9C722B}" type="presOf" srcId="{7AC5095C-A490-4E69-AD9B-5F6476AB915D}" destId="{421CF8E7-4CBF-2C49-B1DC-7AFFBBDE170C}" srcOrd="0" destOrd="0" presId="urn:microsoft.com/office/officeart/2005/8/layout/hierarchy1"/>
    <dgm:cxn modelId="{F2661C2F-5F73-BE44-AB57-77C04CD5EC9E}" type="presParOf" srcId="{38EB0517-B386-834C-BD11-EC51E20F1E28}" destId="{D3F535C7-2613-4641-A1AE-028392E57D9D}" srcOrd="0" destOrd="0" presId="urn:microsoft.com/office/officeart/2005/8/layout/hierarchy1"/>
    <dgm:cxn modelId="{CFE80BAC-0536-6D44-9C76-8D46886616D7}" type="presParOf" srcId="{D3F535C7-2613-4641-A1AE-028392E57D9D}" destId="{F7F1BE43-C449-8B4F-B737-BDCB3612B46A}" srcOrd="0" destOrd="0" presId="urn:microsoft.com/office/officeart/2005/8/layout/hierarchy1"/>
    <dgm:cxn modelId="{A23077D4-34D0-E741-8907-B4C8A6A9EA5B}" type="presParOf" srcId="{F7F1BE43-C449-8B4F-B737-BDCB3612B46A}" destId="{91BAC372-AFA7-5244-9760-E935825023E0}" srcOrd="0" destOrd="0" presId="urn:microsoft.com/office/officeart/2005/8/layout/hierarchy1"/>
    <dgm:cxn modelId="{404BB11C-837B-8449-A6B4-1241A59B7358}" type="presParOf" srcId="{F7F1BE43-C449-8B4F-B737-BDCB3612B46A}" destId="{FB99405B-EB0D-6242-937C-0F964D1ED096}" srcOrd="1" destOrd="0" presId="urn:microsoft.com/office/officeart/2005/8/layout/hierarchy1"/>
    <dgm:cxn modelId="{FE49AF59-8D2F-934E-B1AB-65663AD41FBD}" type="presParOf" srcId="{D3F535C7-2613-4641-A1AE-028392E57D9D}" destId="{025C75BC-7408-AF49-8753-6B181F97375D}" srcOrd="1" destOrd="0" presId="urn:microsoft.com/office/officeart/2005/8/layout/hierarchy1"/>
    <dgm:cxn modelId="{2DF60995-96AA-5443-824E-EE018587FE66}" type="presParOf" srcId="{38EB0517-B386-834C-BD11-EC51E20F1E28}" destId="{07DAF059-2F37-6D44-9873-6FD3477F6DFA}" srcOrd="1" destOrd="0" presId="urn:microsoft.com/office/officeart/2005/8/layout/hierarchy1"/>
    <dgm:cxn modelId="{2307CF16-5211-4248-85AA-F415DAC8757E}" type="presParOf" srcId="{07DAF059-2F37-6D44-9873-6FD3477F6DFA}" destId="{1B0E6491-8B7C-F54F-866F-645BED78E988}" srcOrd="0" destOrd="0" presId="urn:microsoft.com/office/officeart/2005/8/layout/hierarchy1"/>
    <dgm:cxn modelId="{71EF6BDC-D598-AB46-B09D-35047376DD22}" type="presParOf" srcId="{1B0E6491-8B7C-F54F-866F-645BED78E988}" destId="{539766A8-BC2D-5D47-871C-54F436FC26CB}" srcOrd="0" destOrd="0" presId="urn:microsoft.com/office/officeart/2005/8/layout/hierarchy1"/>
    <dgm:cxn modelId="{417E0DFB-7F1B-7E40-B0F9-DE2BFEE6B8EB}" type="presParOf" srcId="{1B0E6491-8B7C-F54F-866F-645BED78E988}" destId="{421CF8E7-4CBF-2C49-B1DC-7AFFBBDE170C}" srcOrd="1" destOrd="0" presId="urn:microsoft.com/office/officeart/2005/8/layout/hierarchy1"/>
    <dgm:cxn modelId="{2037A68A-8AC9-9D4F-8A7A-0FE17B9D9EE2}" type="presParOf" srcId="{07DAF059-2F37-6D44-9873-6FD3477F6DFA}" destId="{EAC16AF3-37FB-CD43-86AA-2B618C2A9AC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57F9BA-989C-4DB4-8FC3-FAC2DDB993C0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167449C-2CA9-4F8C-A063-00AD82B91B31}">
      <dgm:prSet/>
      <dgm:spPr/>
      <dgm:t>
        <a:bodyPr/>
        <a:lstStyle/>
        <a:p>
          <a:r>
            <a:rPr lang="nl-NL"/>
            <a:t>Wat is salderen?</a:t>
          </a:r>
          <a:endParaRPr lang="en-US"/>
        </a:p>
      </dgm:t>
    </dgm:pt>
    <dgm:pt modelId="{31F71540-8CC6-4EAC-AC5E-7337AD3EE488}" type="parTrans" cxnId="{283458D3-33DA-48D4-A71B-E61BBEA1F0F3}">
      <dgm:prSet/>
      <dgm:spPr/>
      <dgm:t>
        <a:bodyPr/>
        <a:lstStyle/>
        <a:p>
          <a:endParaRPr lang="en-US"/>
        </a:p>
      </dgm:t>
    </dgm:pt>
    <dgm:pt modelId="{DEF05F15-FD32-44AB-8ECD-C43A7937C7A8}" type="sibTrans" cxnId="{283458D3-33DA-48D4-A71B-E61BBEA1F0F3}">
      <dgm:prSet/>
      <dgm:spPr/>
      <dgm:t>
        <a:bodyPr/>
        <a:lstStyle/>
        <a:p>
          <a:endParaRPr lang="en-US"/>
        </a:p>
      </dgm:t>
    </dgm:pt>
    <dgm:pt modelId="{7687BBBD-D494-4252-A185-388CAF9A2D67}">
      <dgm:prSet/>
      <dgm:spPr/>
      <dgm:t>
        <a:bodyPr/>
        <a:lstStyle/>
        <a:p>
          <a:r>
            <a:rPr lang="nl-NL"/>
            <a:t>Waarom wordt de salderingsregeling afgeschaft?</a:t>
          </a:r>
          <a:endParaRPr lang="en-US"/>
        </a:p>
      </dgm:t>
    </dgm:pt>
    <dgm:pt modelId="{F93878D5-C4B3-4B6D-AEB0-6A0AF02D236F}" type="parTrans" cxnId="{3F37231A-ECE4-42EC-A1CF-395E175F1599}">
      <dgm:prSet/>
      <dgm:spPr/>
      <dgm:t>
        <a:bodyPr/>
        <a:lstStyle/>
        <a:p>
          <a:endParaRPr lang="en-US"/>
        </a:p>
      </dgm:t>
    </dgm:pt>
    <dgm:pt modelId="{A8316A48-6948-4925-895A-1384C5F3A15E}" type="sibTrans" cxnId="{3F37231A-ECE4-42EC-A1CF-395E175F1599}">
      <dgm:prSet/>
      <dgm:spPr/>
      <dgm:t>
        <a:bodyPr/>
        <a:lstStyle/>
        <a:p>
          <a:endParaRPr lang="en-US"/>
        </a:p>
      </dgm:t>
    </dgm:pt>
    <dgm:pt modelId="{0EFE9158-AA44-46A9-A27B-5F86633A9EBE}">
      <dgm:prSet/>
      <dgm:spPr/>
      <dgm:t>
        <a:bodyPr/>
        <a:lstStyle/>
        <a:p>
          <a:r>
            <a:rPr lang="nl-NL"/>
            <a:t>Wat verandert er per 2027?</a:t>
          </a:r>
          <a:endParaRPr lang="en-US"/>
        </a:p>
      </dgm:t>
    </dgm:pt>
    <dgm:pt modelId="{E6A5BA38-2CC2-45E5-BCFF-01CD3FD6EBBB}" type="parTrans" cxnId="{3370909E-4241-41A3-93B9-F669809C308F}">
      <dgm:prSet/>
      <dgm:spPr/>
      <dgm:t>
        <a:bodyPr/>
        <a:lstStyle/>
        <a:p>
          <a:endParaRPr lang="en-US"/>
        </a:p>
      </dgm:t>
    </dgm:pt>
    <dgm:pt modelId="{49753B53-AC61-4D54-A10A-E87F0C7E5BFF}" type="sibTrans" cxnId="{3370909E-4241-41A3-93B9-F669809C308F}">
      <dgm:prSet/>
      <dgm:spPr/>
      <dgm:t>
        <a:bodyPr/>
        <a:lstStyle/>
        <a:p>
          <a:endParaRPr lang="en-US"/>
        </a:p>
      </dgm:t>
    </dgm:pt>
    <dgm:pt modelId="{B66A2D2E-5F05-F54E-B4FA-B6AB7ECF8C0C}" type="pres">
      <dgm:prSet presAssocID="{A957F9BA-989C-4DB4-8FC3-FAC2DDB993C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257EAE1-9525-3F4B-9B9F-C369CA49DD62}" type="pres">
      <dgm:prSet presAssocID="{3167449C-2CA9-4F8C-A063-00AD82B91B31}" presName="hierRoot1" presStyleCnt="0"/>
      <dgm:spPr/>
    </dgm:pt>
    <dgm:pt modelId="{459F093B-151F-C543-A630-C96765F5536B}" type="pres">
      <dgm:prSet presAssocID="{3167449C-2CA9-4F8C-A063-00AD82B91B31}" presName="composite" presStyleCnt="0"/>
      <dgm:spPr/>
    </dgm:pt>
    <dgm:pt modelId="{1C6F60C0-0296-F34C-AD00-CAA8B710E411}" type="pres">
      <dgm:prSet presAssocID="{3167449C-2CA9-4F8C-A063-00AD82B91B31}" presName="background" presStyleLbl="node0" presStyleIdx="0" presStyleCnt="3"/>
      <dgm:spPr/>
    </dgm:pt>
    <dgm:pt modelId="{61D2B9A6-DB57-9C45-ABB6-1156955BD86C}" type="pres">
      <dgm:prSet presAssocID="{3167449C-2CA9-4F8C-A063-00AD82B91B31}" presName="text" presStyleLbl="fgAcc0" presStyleIdx="0" presStyleCnt="3">
        <dgm:presLayoutVars>
          <dgm:chPref val="3"/>
        </dgm:presLayoutVars>
      </dgm:prSet>
      <dgm:spPr/>
    </dgm:pt>
    <dgm:pt modelId="{E1EB5EA9-C98D-3F49-A8EA-F5A8FC90D0A9}" type="pres">
      <dgm:prSet presAssocID="{3167449C-2CA9-4F8C-A063-00AD82B91B31}" presName="hierChild2" presStyleCnt="0"/>
      <dgm:spPr/>
    </dgm:pt>
    <dgm:pt modelId="{EF4A73C3-F99D-A14E-B35E-ACD70F19BA84}" type="pres">
      <dgm:prSet presAssocID="{7687BBBD-D494-4252-A185-388CAF9A2D67}" presName="hierRoot1" presStyleCnt="0"/>
      <dgm:spPr/>
    </dgm:pt>
    <dgm:pt modelId="{5AC50E3D-BC0C-5B46-B814-F29665532190}" type="pres">
      <dgm:prSet presAssocID="{7687BBBD-D494-4252-A185-388CAF9A2D67}" presName="composite" presStyleCnt="0"/>
      <dgm:spPr/>
    </dgm:pt>
    <dgm:pt modelId="{AD419BDA-AC13-B641-AEF9-90C347A45919}" type="pres">
      <dgm:prSet presAssocID="{7687BBBD-D494-4252-A185-388CAF9A2D67}" presName="background" presStyleLbl="node0" presStyleIdx="1" presStyleCnt="3"/>
      <dgm:spPr/>
    </dgm:pt>
    <dgm:pt modelId="{B22A44C6-1689-FF47-88C1-E6246678A313}" type="pres">
      <dgm:prSet presAssocID="{7687BBBD-D494-4252-A185-388CAF9A2D67}" presName="text" presStyleLbl="fgAcc0" presStyleIdx="1" presStyleCnt="3">
        <dgm:presLayoutVars>
          <dgm:chPref val="3"/>
        </dgm:presLayoutVars>
      </dgm:prSet>
      <dgm:spPr/>
    </dgm:pt>
    <dgm:pt modelId="{912292A5-7FDE-1B4C-AD3E-7CAF2220BE0C}" type="pres">
      <dgm:prSet presAssocID="{7687BBBD-D494-4252-A185-388CAF9A2D67}" presName="hierChild2" presStyleCnt="0"/>
      <dgm:spPr/>
    </dgm:pt>
    <dgm:pt modelId="{A6397E37-035A-C64E-AEDB-7E932A477A65}" type="pres">
      <dgm:prSet presAssocID="{0EFE9158-AA44-46A9-A27B-5F86633A9EBE}" presName="hierRoot1" presStyleCnt="0"/>
      <dgm:spPr/>
    </dgm:pt>
    <dgm:pt modelId="{9C59AEA2-6DCA-F54A-A5E0-73B7D29CD315}" type="pres">
      <dgm:prSet presAssocID="{0EFE9158-AA44-46A9-A27B-5F86633A9EBE}" presName="composite" presStyleCnt="0"/>
      <dgm:spPr/>
    </dgm:pt>
    <dgm:pt modelId="{7E4E4972-693F-5145-8532-77299044117D}" type="pres">
      <dgm:prSet presAssocID="{0EFE9158-AA44-46A9-A27B-5F86633A9EBE}" presName="background" presStyleLbl="node0" presStyleIdx="2" presStyleCnt="3"/>
      <dgm:spPr/>
    </dgm:pt>
    <dgm:pt modelId="{E3E4DACA-33C4-9D4B-819E-EDFABB762315}" type="pres">
      <dgm:prSet presAssocID="{0EFE9158-AA44-46A9-A27B-5F86633A9EBE}" presName="text" presStyleLbl="fgAcc0" presStyleIdx="2" presStyleCnt="3">
        <dgm:presLayoutVars>
          <dgm:chPref val="3"/>
        </dgm:presLayoutVars>
      </dgm:prSet>
      <dgm:spPr/>
    </dgm:pt>
    <dgm:pt modelId="{311F615E-55F9-4343-B86A-9AADC9253636}" type="pres">
      <dgm:prSet presAssocID="{0EFE9158-AA44-46A9-A27B-5F86633A9EBE}" presName="hierChild2" presStyleCnt="0"/>
      <dgm:spPr/>
    </dgm:pt>
  </dgm:ptLst>
  <dgm:cxnLst>
    <dgm:cxn modelId="{3F37231A-ECE4-42EC-A1CF-395E175F1599}" srcId="{A957F9BA-989C-4DB4-8FC3-FAC2DDB993C0}" destId="{7687BBBD-D494-4252-A185-388CAF9A2D67}" srcOrd="1" destOrd="0" parTransId="{F93878D5-C4B3-4B6D-AEB0-6A0AF02D236F}" sibTransId="{A8316A48-6948-4925-895A-1384C5F3A15E}"/>
    <dgm:cxn modelId="{BDB31588-4E62-3B41-9EB4-523B202EBD2A}" type="presOf" srcId="{7687BBBD-D494-4252-A185-388CAF9A2D67}" destId="{B22A44C6-1689-FF47-88C1-E6246678A313}" srcOrd="0" destOrd="0" presId="urn:microsoft.com/office/officeart/2005/8/layout/hierarchy1"/>
    <dgm:cxn modelId="{3370909E-4241-41A3-93B9-F669809C308F}" srcId="{A957F9BA-989C-4DB4-8FC3-FAC2DDB993C0}" destId="{0EFE9158-AA44-46A9-A27B-5F86633A9EBE}" srcOrd="2" destOrd="0" parTransId="{E6A5BA38-2CC2-45E5-BCFF-01CD3FD6EBBB}" sibTransId="{49753B53-AC61-4D54-A10A-E87F0C7E5BFF}"/>
    <dgm:cxn modelId="{D07257AB-EBC6-5144-8249-0FC65C695667}" type="presOf" srcId="{A957F9BA-989C-4DB4-8FC3-FAC2DDB993C0}" destId="{B66A2D2E-5F05-F54E-B4FA-B6AB7ECF8C0C}" srcOrd="0" destOrd="0" presId="urn:microsoft.com/office/officeart/2005/8/layout/hierarchy1"/>
    <dgm:cxn modelId="{283458D3-33DA-48D4-A71B-E61BBEA1F0F3}" srcId="{A957F9BA-989C-4DB4-8FC3-FAC2DDB993C0}" destId="{3167449C-2CA9-4F8C-A063-00AD82B91B31}" srcOrd="0" destOrd="0" parTransId="{31F71540-8CC6-4EAC-AC5E-7337AD3EE488}" sibTransId="{DEF05F15-FD32-44AB-8ECD-C43A7937C7A8}"/>
    <dgm:cxn modelId="{1B7D15EB-6B0F-4040-BD3B-5D78951301B3}" type="presOf" srcId="{0EFE9158-AA44-46A9-A27B-5F86633A9EBE}" destId="{E3E4DACA-33C4-9D4B-819E-EDFABB762315}" srcOrd="0" destOrd="0" presId="urn:microsoft.com/office/officeart/2005/8/layout/hierarchy1"/>
    <dgm:cxn modelId="{FDEAC5FD-C1A2-2648-8D99-E9564113F8E9}" type="presOf" srcId="{3167449C-2CA9-4F8C-A063-00AD82B91B31}" destId="{61D2B9A6-DB57-9C45-ABB6-1156955BD86C}" srcOrd="0" destOrd="0" presId="urn:microsoft.com/office/officeart/2005/8/layout/hierarchy1"/>
    <dgm:cxn modelId="{819BFD25-B072-2048-99B1-02F136CE4D3A}" type="presParOf" srcId="{B66A2D2E-5F05-F54E-B4FA-B6AB7ECF8C0C}" destId="{5257EAE1-9525-3F4B-9B9F-C369CA49DD62}" srcOrd="0" destOrd="0" presId="urn:microsoft.com/office/officeart/2005/8/layout/hierarchy1"/>
    <dgm:cxn modelId="{7B27E07D-F1FD-2C4C-ACC3-FEB010A0A043}" type="presParOf" srcId="{5257EAE1-9525-3F4B-9B9F-C369CA49DD62}" destId="{459F093B-151F-C543-A630-C96765F5536B}" srcOrd="0" destOrd="0" presId="urn:microsoft.com/office/officeart/2005/8/layout/hierarchy1"/>
    <dgm:cxn modelId="{E5DA183C-E6BF-4749-BE85-7586FA59EE1D}" type="presParOf" srcId="{459F093B-151F-C543-A630-C96765F5536B}" destId="{1C6F60C0-0296-F34C-AD00-CAA8B710E411}" srcOrd="0" destOrd="0" presId="urn:microsoft.com/office/officeart/2005/8/layout/hierarchy1"/>
    <dgm:cxn modelId="{D9CDC80B-4B94-814F-9576-EEF20FAFAF61}" type="presParOf" srcId="{459F093B-151F-C543-A630-C96765F5536B}" destId="{61D2B9A6-DB57-9C45-ABB6-1156955BD86C}" srcOrd="1" destOrd="0" presId="urn:microsoft.com/office/officeart/2005/8/layout/hierarchy1"/>
    <dgm:cxn modelId="{0D3E4AEB-E3A9-1341-A8DB-1632B0BDE131}" type="presParOf" srcId="{5257EAE1-9525-3F4B-9B9F-C369CA49DD62}" destId="{E1EB5EA9-C98D-3F49-A8EA-F5A8FC90D0A9}" srcOrd="1" destOrd="0" presId="urn:microsoft.com/office/officeart/2005/8/layout/hierarchy1"/>
    <dgm:cxn modelId="{C735615E-6F03-C144-AFAF-3AF1651F4908}" type="presParOf" srcId="{B66A2D2E-5F05-F54E-B4FA-B6AB7ECF8C0C}" destId="{EF4A73C3-F99D-A14E-B35E-ACD70F19BA84}" srcOrd="1" destOrd="0" presId="urn:microsoft.com/office/officeart/2005/8/layout/hierarchy1"/>
    <dgm:cxn modelId="{9583E205-D87C-7C49-9253-25E60E5A18FA}" type="presParOf" srcId="{EF4A73C3-F99D-A14E-B35E-ACD70F19BA84}" destId="{5AC50E3D-BC0C-5B46-B814-F29665532190}" srcOrd="0" destOrd="0" presId="urn:microsoft.com/office/officeart/2005/8/layout/hierarchy1"/>
    <dgm:cxn modelId="{2880EC0F-E529-524B-81D3-D3A38E7C828A}" type="presParOf" srcId="{5AC50E3D-BC0C-5B46-B814-F29665532190}" destId="{AD419BDA-AC13-B641-AEF9-90C347A45919}" srcOrd="0" destOrd="0" presId="urn:microsoft.com/office/officeart/2005/8/layout/hierarchy1"/>
    <dgm:cxn modelId="{EAA1C57F-F582-9D43-9856-6EF98EE2C22D}" type="presParOf" srcId="{5AC50E3D-BC0C-5B46-B814-F29665532190}" destId="{B22A44C6-1689-FF47-88C1-E6246678A313}" srcOrd="1" destOrd="0" presId="urn:microsoft.com/office/officeart/2005/8/layout/hierarchy1"/>
    <dgm:cxn modelId="{EE0AF3A0-52D3-3546-8AE2-BA6971CF90E7}" type="presParOf" srcId="{EF4A73C3-F99D-A14E-B35E-ACD70F19BA84}" destId="{912292A5-7FDE-1B4C-AD3E-7CAF2220BE0C}" srcOrd="1" destOrd="0" presId="urn:microsoft.com/office/officeart/2005/8/layout/hierarchy1"/>
    <dgm:cxn modelId="{AC840B1E-D738-0741-BD7C-C9E55E88A3A1}" type="presParOf" srcId="{B66A2D2E-5F05-F54E-B4FA-B6AB7ECF8C0C}" destId="{A6397E37-035A-C64E-AEDB-7E932A477A65}" srcOrd="2" destOrd="0" presId="urn:microsoft.com/office/officeart/2005/8/layout/hierarchy1"/>
    <dgm:cxn modelId="{DEDB5486-CB05-FD46-9A9B-15381FDCD56B}" type="presParOf" srcId="{A6397E37-035A-C64E-AEDB-7E932A477A65}" destId="{9C59AEA2-6DCA-F54A-A5E0-73B7D29CD315}" srcOrd="0" destOrd="0" presId="urn:microsoft.com/office/officeart/2005/8/layout/hierarchy1"/>
    <dgm:cxn modelId="{EEBBE96B-F991-2545-8E01-49FD677E4E93}" type="presParOf" srcId="{9C59AEA2-6DCA-F54A-A5E0-73B7D29CD315}" destId="{7E4E4972-693F-5145-8532-77299044117D}" srcOrd="0" destOrd="0" presId="urn:microsoft.com/office/officeart/2005/8/layout/hierarchy1"/>
    <dgm:cxn modelId="{E81E5F60-A7EB-184F-8F5D-AA7925232F2B}" type="presParOf" srcId="{9C59AEA2-6DCA-F54A-A5E0-73B7D29CD315}" destId="{E3E4DACA-33C4-9D4B-819E-EDFABB762315}" srcOrd="1" destOrd="0" presId="urn:microsoft.com/office/officeart/2005/8/layout/hierarchy1"/>
    <dgm:cxn modelId="{2D35B297-C1FD-4E47-8AF4-264A99EDE1A1}" type="presParOf" srcId="{A6397E37-035A-C64E-AEDB-7E932A477A65}" destId="{311F615E-55F9-4343-B86A-9AADC925363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B3849F-8DB9-4DD6-8622-F17DDBC1B10F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E6D988D-391F-4A2C-A989-5282451471B5}">
      <dgm:prSet/>
      <dgm:spPr/>
      <dgm:t>
        <a:bodyPr/>
        <a:lstStyle/>
        <a:p>
          <a:r>
            <a:rPr lang="nl-NL" dirty="0"/>
            <a:t>Kosten voor overheid, mislopen energiebelasting</a:t>
          </a:r>
          <a:endParaRPr lang="en-US" dirty="0"/>
        </a:p>
      </dgm:t>
    </dgm:pt>
    <dgm:pt modelId="{D67494A2-A688-4DFB-903B-09802C170A6B}" type="parTrans" cxnId="{C6AD6A9F-F3CD-4C9C-A455-62C955B8A1DB}">
      <dgm:prSet/>
      <dgm:spPr/>
      <dgm:t>
        <a:bodyPr/>
        <a:lstStyle/>
        <a:p>
          <a:endParaRPr lang="en-US"/>
        </a:p>
      </dgm:t>
    </dgm:pt>
    <dgm:pt modelId="{7A7B3AA5-FD42-41AA-8EAD-01C584FC5847}" type="sibTrans" cxnId="{C6AD6A9F-F3CD-4C9C-A455-62C955B8A1DB}">
      <dgm:prSet/>
      <dgm:spPr/>
      <dgm:t>
        <a:bodyPr/>
        <a:lstStyle/>
        <a:p>
          <a:endParaRPr lang="en-US"/>
        </a:p>
      </dgm:t>
    </dgm:pt>
    <dgm:pt modelId="{34CB0BEA-077E-40A3-A62D-F71C28E6CE76}">
      <dgm:prSet/>
      <dgm:spPr/>
      <dgm:t>
        <a:bodyPr/>
        <a:lstStyle/>
        <a:p>
          <a:r>
            <a:rPr lang="nl-NL"/>
            <a:t>Oneerlijke kostenverdeling tussen huishoudens</a:t>
          </a:r>
          <a:endParaRPr lang="en-US"/>
        </a:p>
      </dgm:t>
    </dgm:pt>
    <dgm:pt modelId="{7C83F34F-A35A-43B2-A5BA-5F9D433C4D6F}" type="parTrans" cxnId="{30E4EE33-DABF-43B3-8F26-5A0EB7B53AA5}">
      <dgm:prSet/>
      <dgm:spPr/>
      <dgm:t>
        <a:bodyPr/>
        <a:lstStyle/>
        <a:p>
          <a:endParaRPr lang="en-US"/>
        </a:p>
      </dgm:t>
    </dgm:pt>
    <dgm:pt modelId="{1FBBD5CF-3F5F-49DE-AF20-2CA6ACD077CF}" type="sibTrans" cxnId="{30E4EE33-DABF-43B3-8F26-5A0EB7B53AA5}">
      <dgm:prSet/>
      <dgm:spPr/>
      <dgm:t>
        <a:bodyPr/>
        <a:lstStyle/>
        <a:p>
          <a:endParaRPr lang="en-US"/>
        </a:p>
      </dgm:t>
    </dgm:pt>
    <dgm:pt modelId="{F4F5CE32-1A2E-492F-8CC4-11A17998AB1B}">
      <dgm:prSet/>
      <dgm:spPr/>
      <dgm:t>
        <a:bodyPr/>
        <a:lstStyle/>
        <a:p>
          <a:r>
            <a:rPr lang="nl-NL"/>
            <a:t>Salderen stimuleert verkeerd gedrag</a:t>
          </a:r>
          <a:endParaRPr lang="en-US"/>
        </a:p>
      </dgm:t>
    </dgm:pt>
    <dgm:pt modelId="{2A54C63D-AAA1-4ACC-97A5-DE7B5A7D91BD}" type="parTrans" cxnId="{48804EAF-9C7B-4571-BB6D-173E294DA81B}">
      <dgm:prSet/>
      <dgm:spPr/>
      <dgm:t>
        <a:bodyPr/>
        <a:lstStyle/>
        <a:p>
          <a:endParaRPr lang="en-US"/>
        </a:p>
      </dgm:t>
    </dgm:pt>
    <dgm:pt modelId="{519A01FA-58D9-4667-A89F-3EA6A07074C1}" type="sibTrans" cxnId="{48804EAF-9C7B-4571-BB6D-173E294DA81B}">
      <dgm:prSet/>
      <dgm:spPr/>
      <dgm:t>
        <a:bodyPr/>
        <a:lstStyle/>
        <a:p>
          <a:endParaRPr lang="en-US"/>
        </a:p>
      </dgm:t>
    </dgm:pt>
    <dgm:pt modelId="{39C0D574-2309-DE4E-ACD8-EBDC365FE466}" type="pres">
      <dgm:prSet presAssocID="{B3B3849F-8DB9-4DD6-8622-F17DDBC1B1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68DF35B-D1E8-EE40-AEC0-0600494E9569}" type="pres">
      <dgm:prSet presAssocID="{1E6D988D-391F-4A2C-A989-5282451471B5}" presName="hierRoot1" presStyleCnt="0"/>
      <dgm:spPr/>
    </dgm:pt>
    <dgm:pt modelId="{C154ADDE-BC8B-5C4C-A357-02FB859619D9}" type="pres">
      <dgm:prSet presAssocID="{1E6D988D-391F-4A2C-A989-5282451471B5}" presName="composite" presStyleCnt="0"/>
      <dgm:spPr/>
    </dgm:pt>
    <dgm:pt modelId="{75266286-DBCA-0F4B-A65F-C299B01C8AFA}" type="pres">
      <dgm:prSet presAssocID="{1E6D988D-391F-4A2C-A989-5282451471B5}" presName="background" presStyleLbl="node0" presStyleIdx="0" presStyleCnt="3"/>
      <dgm:spPr/>
    </dgm:pt>
    <dgm:pt modelId="{65E9EBBD-5981-4D48-A3BE-39073E94BA7F}" type="pres">
      <dgm:prSet presAssocID="{1E6D988D-391F-4A2C-A989-5282451471B5}" presName="text" presStyleLbl="fgAcc0" presStyleIdx="0" presStyleCnt="3">
        <dgm:presLayoutVars>
          <dgm:chPref val="3"/>
        </dgm:presLayoutVars>
      </dgm:prSet>
      <dgm:spPr/>
    </dgm:pt>
    <dgm:pt modelId="{9AF3F9FB-0357-4845-A236-7F0521D0D192}" type="pres">
      <dgm:prSet presAssocID="{1E6D988D-391F-4A2C-A989-5282451471B5}" presName="hierChild2" presStyleCnt="0"/>
      <dgm:spPr/>
    </dgm:pt>
    <dgm:pt modelId="{3B8460C0-5602-DD48-8756-B20933512128}" type="pres">
      <dgm:prSet presAssocID="{34CB0BEA-077E-40A3-A62D-F71C28E6CE76}" presName="hierRoot1" presStyleCnt="0"/>
      <dgm:spPr/>
    </dgm:pt>
    <dgm:pt modelId="{FAA7473E-64C8-8742-8266-A74C1B784B75}" type="pres">
      <dgm:prSet presAssocID="{34CB0BEA-077E-40A3-A62D-F71C28E6CE76}" presName="composite" presStyleCnt="0"/>
      <dgm:spPr/>
    </dgm:pt>
    <dgm:pt modelId="{2F0AAABF-326E-7A47-9454-5F959BF46AB3}" type="pres">
      <dgm:prSet presAssocID="{34CB0BEA-077E-40A3-A62D-F71C28E6CE76}" presName="background" presStyleLbl="node0" presStyleIdx="1" presStyleCnt="3"/>
      <dgm:spPr/>
    </dgm:pt>
    <dgm:pt modelId="{F2028C78-12EA-F94D-91E8-D2164985EB4B}" type="pres">
      <dgm:prSet presAssocID="{34CB0BEA-077E-40A3-A62D-F71C28E6CE76}" presName="text" presStyleLbl="fgAcc0" presStyleIdx="1" presStyleCnt="3">
        <dgm:presLayoutVars>
          <dgm:chPref val="3"/>
        </dgm:presLayoutVars>
      </dgm:prSet>
      <dgm:spPr/>
    </dgm:pt>
    <dgm:pt modelId="{F6FC2051-8F86-AD43-9F00-569A88B3713B}" type="pres">
      <dgm:prSet presAssocID="{34CB0BEA-077E-40A3-A62D-F71C28E6CE76}" presName="hierChild2" presStyleCnt="0"/>
      <dgm:spPr/>
    </dgm:pt>
    <dgm:pt modelId="{351489DE-1BF3-AB42-81DA-319F6B46DF06}" type="pres">
      <dgm:prSet presAssocID="{F4F5CE32-1A2E-492F-8CC4-11A17998AB1B}" presName="hierRoot1" presStyleCnt="0"/>
      <dgm:spPr/>
    </dgm:pt>
    <dgm:pt modelId="{6CEC5D68-047D-1A4F-9FB2-B468DB41132D}" type="pres">
      <dgm:prSet presAssocID="{F4F5CE32-1A2E-492F-8CC4-11A17998AB1B}" presName="composite" presStyleCnt="0"/>
      <dgm:spPr/>
    </dgm:pt>
    <dgm:pt modelId="{C806E338-043E-9145-AAFE-EA79A18BF636}" type="pres">
      <dgm:prSet presAssocID="{F4F5CE32-1A2E-492F-8CC4-11A17998AB1B}" presName="background" presStyleLbl="node0" presStyleIdx="2" presStyleCnt="3"/>
      <dgm:spPr/>
    </dgm:pt>
    <dgm:pt modelId="{2A85B79F-BC90-A345-A76E-658A1EAF4C5E}" type="pres">
      <dgm:prSet presAssocID="{F4F5CE32-1A2E-492F-8CC4-11A17998AB1B}" presName="text" presStyleLbl="fgAcc0" presStyleIdx="2" presStyleCnt="3">
        <dgm:presLayoutVars>
          <dgm:chPref val="3"/>
        </dgm:presLayoutVars>
      </dgm:prSet>
      <dgm:spPr/>
    </dgm:pt>
    <dgm:pt modelId="{8C32E979-E19A-AF46-B6D5-8B39BDE6173E}" type="pres">
      <dgm:prSet presAssocID="{F4F5CE32-1A2E-492F-8CC4-11A17998AB1B}" presName="hierChild2" presStyleCnt="0"/>
      <dgm:spPr/>
    </dgm:pt>
  </dgm:ptLst>
  <dgm:cxnLst>
    <dgm:cxn modelId="{1D4F2C18-5269-724E-8CDE-0C6335A4F1EE}" type="presOf" srcId="{B3B3849F-8DB9-4DD6-8622-F17DDBC1B10F}" destId="{39C0D574-2309-DE4E-ACD8-EBDC365FE466}" srcOrd="0" destOrd="0" presId="urn:microsoft.com/office/officeart/2005/8/layout/hierarchy1"/>
    <dgm:cxn modelId="{D0B65327-1BF8-D147-BB78-F7EB9C7E04E4}" type="presOf" srcId="{F4F5CE32-1A2E-492F-8CC4-11A17998AB1B}" destId="{2A85B79F-BC90-A345-A76E-658A1EAF4C5E}" srcOrd="0" destOrd="0" presId="urn:microsoft.com/office/officeart/2005/8/layout/hierarchy1"/>
    <dgm:cxn modelId="{30E4EE33-DABF-43B3-8F26-5A0EB7B53AA5}" srcId="{B3B3849F-8DB9-4DD6-8622-F17DDBC1B10F}" destId="{34CB0BEA-077E-40A3-A62D-F71C28E6CE76}" srcOrd="1" destOrd="0" parTransId="{7C83F34F-A35A-43B2-A5BA-5F9D433C4D6F}" sibTransId="{1FBBD5CF-3F5F-49DE-AF20-2CA6ACD077CF}"/>
    <dgm:cxn modelId="{C6AD6A9F-F3CD-4C9C-A455-62C955B8A1DB}" srcId="{B3B3849F-8DB9-4DD6-8622-F17DDBC1B10F}" destId="{1E6D988D-391F-4A2C-A989-5282451471B5}" srcOrd="0" destOrd="0" parTransId="{D67494A2-A688-4DFB-903B-09802C170A6B}" sibTransId="{7A7B3AA5-FD42-41AA-8EAD-01C584FC5847}"/>
    <dgm:cxn modelId="{48804EAF-9C7B-4571-BB6D-173E294DA81B}" srcId="{B3B3849F-8DB9-4DD6-8622-F17DDBC1B10F}" destId="{F4F5CE32-1A2E-492F-8CC4-11A17998AB1B}" srcOrd="2" destOrd="0" parTransId="{2A54C63D-AAA1-4ACC-97A5-DE7B5A7D91BD}" sibTransId="{519A01FA-58D9-4667-A89F-3EA6A07074C1}"/>
    <dgm:cxn modelId="{DE013AB2-DA7C-5745-BFAB-1289127435DB}" type="presOf" srcId="{34CB0BEA-077E-40A3-A62D-F71C28E6CE76}" destId="{F2028C78-12EA-F94D-91E8-D2164985EB4B}" srcOrd="0" destOrd="0" presId="urn:microsoft.com/office/officeart/2005/8/layout/hierarchy1"/>
    <dgm:cxn modelId="{5D4A46EA-2422-FB49-9E9E-F8D421252396}" type="presOf" srcId="{1E6D988D-391F-4A2C-A989-5282451471B5}" destId="{65E9EBBD-5981-4D48-A3BE-39073E94BA7F}" srcOrd="0" destOrd="0" presId="urn:microsoft.com/office/officeart/2005/8/layout/hierarchy1"/>
    <dgm:cxn modelId="{745A4385-DED0-8342-A1CF-DAEE2F7973EB}" type="presParOf" srcId="{39C0D574-2309-DE4E-ACD8-EBDC365FE466}" destId="{968DF35B-D1E8-EE40-AEC0-0600494E9569}" srcOrd="0" destOrd="0" presId="urn:microsoft.com/office/officeart/2005/8/layout/hierarchy1"/>
    <dgm:cxn modelId="{B5680060-BEC2-CF40-857D-6CF5A16E1A75}" type="presParOf" srcId="{968DF35B-D1E8-EE40-AEC0-0600494E9569}" destId="{C154ADDE-BC8B-5C4C-A357-02FB859619D9}" srcOrd="0" destOrd="0" presId="urn:microsoft.com/office/officeart/2005/8/layout/hierarchy1"/>
    <dgm:cxn modelId="{034171DF-5C15-EE48-8679-DFA4A86FD77E}" type="presParOf" srcId="{C154ADDE-BC8B-5C4C-A357-02FB859619D9}" destId="{75266286-DBCA-0F4B-A65F-C299B01C8AFA}" srcOrd="0" destOrd="0" presId="urn:microsoft.com/office/officeart/2005/8/layout/hierarchy1"/>
    <dgm:cxn modelId="{2933628C-954A-FF41-9FAF-B0090F9CAC05}" type="presParOf" srcId="{C154ADDE-BC8B-5C4C-A357-02FB859619D9}" destId="{65E9EBBD-5981-4D48-A3BE-39073E94BA7F}" srcOrd="1" destOrd="0" presId="urn:microsoft.com/office/officeart/2005/8/layout/hierarchy1"/>
    <dgm:cxn modelId="{B25306B9-45B0-1B47-8B27-466119315B0B}" type="presParOf" srcId="{968DF35B-D1E8-EE40-AEC0-0600494E9569}" destId="{9AF3F9FB-0357-4845-A236-7F0521D0D192}" srcOrd="1" destOrd="0" presId="urn:microsoft.com/office/officeart/2005/8/layout/hierarchy1"/>
    <dgm:cxn modelId="{3525C132-9AAA-134D-A6DB-36BC3891EE94}" type="presParOf" srcId="{39C0D574-2309-DE4E-ACD8-EBDC365FE466}" destId="{3B8460C0-5602-DD48-8756-B20933512128}" srcOrd="1" destOrd="0" presId="urn:microsoft.com/office/officeart/2005/8/layout/hierarchy1"/>
    <dgm:cxn modelId="{8A657B71-C959-5347-93C8-30029E405944}" type="presParOf" srcId="{3B8460C0-5602-DD48-8756-B20933512128}" destId="{FAA7473E-64C8-8742-8266-A74C1B784B75}" srcOrd="0" destOrd="0" presId="urn:microsoft.com/office/officeart/2005/8/layout/hierarchy1"/>
    <dgm:cxn modelId="{E46B6906-00CB-654D-973B-E543FEE14AFC}" type="presParOf" srcId="{FAA7473E-64C8-8742-8266-A74C1B784B75}" destId="{2F0AAABF-326E-7A47-9454-5F959BF46AB3}" srcOrd="0" destOrd="0" presId="urn:microsoft.com/office/officeart/2005/8/layout/hierarchy1"/>
    <dgm:cxn modelId="{F92FCC26-94E6-B849-9A19-B115A4DF1D03}" type="presParOf" srcId="{FAA7473E-64C8-8742-8266-A74C1B784B75}" destId="{F2028C78-12EA-F94D-91E8-D2164985EB4B}" srcOrd="1" destOrd="0" presId="urn:microsoft.com/office/officeart/2005/8/layout/hierarchy1"/>
    <dgm:cxn modelId="{8AE19743-8549-6A4B-92D1-7A3E1611B5CE}" type="presParOf" srcId="{3B8460C0-5602-DD48-8756-B20933512128}" destId="{F6FC2051-8F86-AD43-9F00-569A88B3713B}" srcOrd="1" destOrd="0" presId="urn:microsoft.com/office/officeart/2005/8/layout/hierarchy1"/>
    <dgm:cxn modelId="{E64B9B25-64AB-934A-B00C-D1B56DACA1C2}" type="presParOf" srcId="{39C0D574-2309-DE4E-ACD8-EBDC365FE466}" destId="{351489DE-1BF3-AB42-81DA-319F6B46DF06}" srcOrd="2" destOrd="0" presId="urn:microsoft.com/office/officeart/2005/8/layout/hierarchy1"/>
    <dgm:cxn modelId="{4E71C46D-4F8B-7548-9F98-33F8363E74B6}" type="presParOf" srcId="{351489DE-1BF3-AB42-81DA-319F6B46DF06}" destId="{6CEC5D68-047D-1A4F-9FB2-B468DB41132D}" srcOrd="0" destOrd="0" presId="urn:microsoft.com/office/officeart/2005/8/layout/hierarchy1"/>
    <dgm:cxn modelId="{806EF476-F1CC-6E46-966C-D6B56FC7A2C9}" type="presParOf" srcId="{6CEC5D68-047D-1A4F-9FB2-B468DB41132D}" destId="{C806E338-043E-9145-AAFE-EA79A18BF636}" srcOrd="0" destOrd="0" presId="urn:microsoft.com/office/officeart/2005/8/layout/hierarchy1"/>
    <dgm:cxn modelId="{F66177F1-4914-D244-A493-95876BB5F409}" type="presParOf" srcId="{6CEC5D68-047D-1A4F-9FB2-B468DB41132D}" destId="{2A85B79F-BC90-A345-A76E-658A1EAF4C5E}" srcOrd="1" destOrd="0" presId="urn:microsoft.com/office/officeart/2005/8/layout/hierarchy1"/>
    <dgm:cxn modelId="{BD392490-FEFA-ED41-B65B-3A491842F16D}" type="presParOf" srcId="{351489DE-1BF3-AB42-81DA-319F6B46DF06}" destId="{8C32E979-E19A-AF46-B6D5-8B39BDE6173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98625A5-1A7A-43C6-8409-E40F98A961E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62E6117-A760-435D-84E1-DCEF385EC90F}">
      <dgm:prSet/>
      <dgm:spPr/>
      <dgm:t>
        <a:bodyPr/>
        <a:lstStyle/>
        <a:p>
          <a:r>
            <a:rPr lang="nl-NL"/>
            <a:t>Financiële impact op huurders met zonnepanelen</a:t>
          </a:r>
          <a:endParaRPr lang="en-US"/>
        </a:p>
      </dgm:t>
    </dgm:pt>
    <dgm:pt modelId="{9004C9F0-8C31-4EA3-A37F-A42AF3D1D297}" type="parTrans" cxnId="{F0D73E67-E450-41B4-B6BB-9C0272C8B8CC}">
      <dgm:prSet/>
      <dgm:spPr/>
      <dgm:t>
        <a:bodyPr/>
        <a:lstStyle/>
        <a:p>
          <a:endParaRPr lang="en-US"/>
        </a:p>
      </dgm:t>
    </dgm:pt>
    <dgm:pt modelId="{E45A972D-8515-48CA-A6E5-B2A0C828B582}" type="sibTrans" cxnId="{F0D73E67-E450-41B4-B6BB-9C0272C8B8CC}">
      <dgm:prSet/>
      <dgm:spPr/>
      <dgm:t>
        <a:bodyPr/>
        <a:lstStyle/>
        <a:p>
          <a:endParaRPr lang="en-US"/>
        </a:p>
      </dgm:t>
    </dgm:pt>
    <dgm:pt modelId="{BA8542C3-6CA0-463E-90B6-113A5C9C63BF}">
      <dgm:prSet/>
      <dgm:spPr/>
      <dgm:t>
        <a:bodyPr/>
        <a:lstStyle/>
        <a:p>
          <a:r>
            <a:rPr lang="nl-NL"/>
            <a:t>Verschil tussen EPV-woningen* en woningen met servicekosten.</a:t>
          </a:r>
          <a:endParaRPr lang="en-US"/>
        </a:p>
      </dgm:t>
    </dgm:pt>
    <dgm:pt modelId="{2229745C-B936-4270-B26E-E7EC085EA5F7}" type="parTrans" cxnId="{CF1B05F6-5CAE-4C12-AF5F-159D8D10DF7A}">
      <dgm:prSet/>
      <dgm:spPr/>
      <dgm:t>
        <a:bodyPr/>
        <a:lstStyle/>
        <a:p>
          <a:endParaRPr lang="en-US"/>
        </a:p>
      </dgm:t>
    </dgm:pt>
    <dgm:pt modelId="{F9846B19-F479-4918-A080-C67D1255C8D6}" type="sibTrans" cxnId="{CF1B05F6-5CAE-4C12-AF5F-159D8D10DF7A}">
      <dgm:prSet/>
      <dgm:spPr/>
      <dgm:t>
        <a:bodyPr/>
        <a:lstStyle/>
        <a:p>
          <a:endParaRPr lang="en-US"/>
        </a:p>
      </dgm:t>
    </dgm:pt>
    <dgm:pt modelId="{21812F21-EEDC-4D79-840F-1D238CCC3FE4}">
      <dgm:prSet/>
      <dgm:spPr/>
      <dgm:t>
        <a:bodyPr/>
        <a:lstStyle/>
        <a:p>
          <a:r>
            <a:rPr lang="nl-NL"/>
            <a:t>Wat betekent dit voor nieuwe zonnepanelen?</a:t>
          </a:r>
          <a:endParaRPr lang="en-US"/>
        </a:p>
      </dgm:t>
    </dgm:pt>
    <dgm:pt modelId="{4CB2A4CE-EB01-4F70-9110-2E81150120EC}" type="parTrans" cxnId="{E5F0C1C4-F7C0-4256-8F5F-4CB5D8C44F1A}">
      <dgm:prSet/>
      <dgm:spPr/>
      <dgm:t>
        <a:bodyPr/>
        <a:lstStyle/>
        <a:p>
          <a:endParaRPr lang="en-US"/>
        </a:p>
      </dgm:t>
    </dgm:pt>
    <dgm:pt modelId="{4D61911D-4830-44C5-A9E6-1473DE08BFD0}" type="sibTrans" cxnId="{E5F0C1C4-F7C0-4256-8F5F-4CB5D8C44F1A}">
      <dgm:prSet/>
      <dgm:spPr/>
      <dgm:t>
        <a:bodyPr/>
        <a:lstStyle/>
        <a:p>
          <a:endParaRPr lang="en-US"/>
        </a:p>
      </dgm:t>
    </dgm:pt>
    <dgm:pt modelId="{77F37325-E9C9-4D8E-9FE9-29B88A474E61}" type="pres">
      <dgm:prSet presAssocID="{198625A5-1A7A-43C6-8409-E40F98A961E2}" presName="root" presStyleCnt="0">
        <dgm:presLayoutVars>
          <dgm:dir/>
          <dgm:resizeHandles val="exact"/>
        </dgm:presLayoutVars>
      </dgm:prSet>
      <dgm:spPr/>
    </dgm:pt>
    <dgm:pt modelId="{A988259D-0E00-4319-B44D-13F1AB98F006}" type="pres">
      <dgm:prSet presAssocID="{A62E6117-A760-435D-84E1-DCEF385EC90F}" presName="compNode" presStyleCnt="0"/>
      <dgm:spPr/>
    </dgm:pt>
    <dgm:pt modelId="{EC45A4EA-7ED6-4BD6-A008-3E866CDD65F4}" type="pres">
      <dgm:prSet presAssocID="{A62E6117-A760-435D-84E1-DCEF385EC90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ep"/>
        </a:ext>
      </dgm:extLst>
    </dgm:pt>
    <dgm:pt modelId="{52C9A095-16D4-417A-8E88-C094FCB7F430}" type="pres">
      <dgm:prSet presAssocID="{A62E6117-A760-435D-84E1-DCEF385EC90F}" presName="spaceRect" presStyleCnt="0"/>
      <dgm:spPr/>
    </dgm:pt>
    <dgm:pt modelId="{74749B8C-4990-4317-BAB4-96372B3EAB2A}" type="pres">
      <dgm:prSet presAssocID="{A62E6117-A760-435D-84E1-DCEF385EC90F}" presName="textRect" presStyleLbl="revTx" presStyleIdx="0" presStyleCnt="3">
        <dgm:presLayoutVars>
          <dgm:chMax val="1"/>
          <dgm:chPref val="1"/>
        </dgm:presLayoutVars>
      </dgm:prSet>
      <dgm:spPr/>
    </dgm:pt>
    <dgm:pt modelId="{94427D89-D39F-4914-B021-F4E038ECAAE3}" type="pres">
      <dgm:prSet presAssocID="{E45A972D-8515-48CA-A6E5-B2A0C828B582}" presName="sibTrans" presStyleCnt="0"/>
      <dgm:spPr/>
    </dgm:pt>
    <dgm:pt modelId="{96B54160-FBA0-45F7-9920-1D7B13EFD1D6}" type="pres">
      <dgm:prSet presAssocID="{BA8542C3-6CA0-463E-90B6-113A5C9C63BF}" presName="compNode" presStyleCnt="0"/>
      <dgm:spPr/>
    </dgm:pt>
    <dgm:pt modelId="{CF148E5B-61F5-433E-B5CB-408DC0500E32}" type="pres">
      <dgm:prSet presAssocID="{BA8542C3-6CA0-463E-90B6-113A5C9C63B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e with hive"/>
        </a:ext>
      </dgm:extLst>
    </dgm:pt>
    <dgm:pt modelId="{7D4D033E-F33B-43F9-9A69-82B0F96AB962}" type="pres">
      <dgm:prSet presAssocID="{BA8542C3-6CA0-463E-90B6-113A5C9C63BF}" presName="spaceRect" presStyleCnt="0"/>
      <dgm:spPr/>
    </dgm:pt>
    <dgm:pt modelId="{1888607C-566E-4E63-B343-FBD7A50DE23A}" type="pres">
      <dgm:prSet presAssocID="{BA8542C3-6CA0-463E-90B6-113A5C9C63BF}" presName="textRect" presStyleLbl="revTx" presStyleIdx="1" presStyleCnt="3">
        <dgm:presLayoutVars>
          <dgm:chMax val="1"/>
          <dgm:chPref val="1"/>
        </dgm:presLayoutVars>
      </dgm:prSet>
      <dgm:spPr/>
    </dgm:pt>
    <dgm:pt modelId="{7D91EA26-5085-4873-95EF-69BA41E132D2}" type="pres">
      <dgm:prSet presAssocID="{F9846B19-F479-4918-A080-C67D1255C8D6}" presName="sibTrans" presStyleCnt="0"/>
      <dgm:spPr/>
    </dgm:pt>
    <dgm:pt modelId="{B4CE78A8-EB05-44AE-A51D-96840DFC73C7}" type="pres">
      <dgm:prSet presAssocID="{21812F21-EEDC-4D79-840F-1D238CCC3FE4}" presName="compNode" presStyleCnt="0"/>
      <dgm:spPr/>
    </dgm:pt>
    <dgm:pt modelId="{194BC9A1-2C6B-42A1-95C4-F30FE85CEC29}" type="pres">
      <dgm:prSet presAssocID="{21812F21-EEDC-4D79-840F-1D238CCC3FE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erend"/>
        </a:ext>
      </dgm:extLst>
    </dgm:pt>
    <dgm:pt modelId="{BD9B2482-E228-480B-B087-78F325AF64F0}" type="pres">
      <dgm:prSet presAssocID="{21812F21-EEDC-4D79-840F-1D238CCC3FE4}" presName="spaceRect" presStyleCnt="0"/>
      <dgm:spPr/>
    </dgm:pt>
    <dgm:pt modelId="{32397F2F-2D3C-46F1-9F7F-2192F2E5F378}" type="pres">
      <dgm:prSet presAssocID="{21812F21-EEDC-4D79-840F-1D238CCC3FE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B37D02F-B18B-4947-B94C-93F872CD97B5}" type="presOf" srcId="{BA8542C3-6CA0-463E-90B6-113A5C9C63BF}" destId="{1888607C-566E-4E63-B343-FBD7A50DE23A}" srcOrd="0" destOrd="0" presId="urn:microsoft.com/office/officeart/2018/2/layout/IconLabelList"/>
    <dgm:cxn modelId="{F0D73E67-E450-41B4-B6BB-9C0272C8B8CC}" srcId="{198625A5-1A7A-43C6-8409-E40F98A961E2}" destId="{A62E6117-A760-435D-84E1-DCEF385EC90F}" srcOrd="0" destOrd="0" parTransId="{9004C9F0-8C31-4EA3-A37F-A42AF3D1D297}" sibTransId="{E45A972D-8515-48CA-A6E5-B2A0C828B582}"/>
    <dgm:cxn modelId="{285E054E-186B-4525-B8B9-1C531289E34E}" type="presOf" srcId="{A62E6117-A760-435D-84E1-DCEF385EC90F}" destId="{74749B8C-4990-4317-BAB4-96372B3EAB2A}" srcOrd="0" destOrd="0" presId="urn:microsoft.com/office/officeart/2018/2/layout/IconLabelList"/>
    <dgm:cxn modelId="{0267DD96-902F-42E4-B054-28D9B7D372AF}" type="presOf" srcId="{198625A5-1A7A-43C6-8409-E40F98A961E2}" destId="{77F37325-E9C9-4D8E-9FE9-29B88A474E61}" srcOrd="0" destOrd="0" presId="urn:microsoft.com/office/officeart/2018/2/layout/IconLabelList"/>
    <dgm:cxn modelId="{E5F0C1C4-F7C0-4256-8F5F-4CB5D8C44F1A}" srcId="{198625A5-1A7A-43C6-8409-E40F98A961E2}" destId="{21812F21-EEDC-4D79-840F-1D238CCC3FE4}" srcOrd="2" destOrd="0" parTransId="{4CB2A4CE-EB01-4F70-9110-2E81150120EC}" sibTransId="{4D61911D-4830-44C5-A9E6-1473DE08BFD0}"/>
    <dgm:cxn modelId="{1EA3FECF-D3BC-4194-8355-B63F9FD5FA3F}" type="presOf" srcId="{21812F21-EEDC-4D79-840F-1D238CCC3FE4}" destId="{32397F2F-2D3C-46F1-9F7F-2192F2E5F378}" srcOrd="0" destOrd="0" presId="urn:microsoft.com/office/officeart/2018/2/layout/IconLabelList"/>
    <dgm:cxn modelId="{CF1B05F6-5CAE-4C12-AF5F-159D8D10DF7A}" srcId="{198625A5-1A7A-43C6-8409-E40F98A961E2}" destId="{BA8542C3-6CA0-463E-90B6-113A5C9C63BF}" srcOrd="1" destOrd="0" parTransId="{2229745C-B936-4270-B26E-E7EC085EA5F7}" sibTransId="{F9846B19-F479-4918-A080-C67D1255C8D6}"/>
    <dgm:cxn modelId="{85FA28A4-5533-4E43-9E5B-F152CBE5B414}" type="presParOf" srcId="{77F37325-E9C9-4D8E-9FE9-29B88A474E61}" destId="{A988259D-0E00-4319-B44D-13F1AB98F006}" srcOrd="0" destOrd="0" presId="urn:microsoft.com/office/officeart/2018/2/layout/IconLabelList"/>
    <dgm:cxn modelId="{A58614F7-78E4-4F36-A17B-EFD18C35E4AC}" type="presParOf" srcId="{A988259D-0E00-4319-B44D-13F1AB98F006}" destId="{EC45A4EA-7ED6-4BD6-A008-3E866CDD65F4}" srcOrd="0" destOrd="0" presId="urn:microsoft.com/office/officeart/2018/2/layout/IconLabelList"/>
    <dgm:cxn modelId="{B06A44A7-42F7-49F9-A77C-9A6165FBB9D5}" type="presParOf" srcId="{A988259D-0E00-4319-B44D-13F1AB98F006}" destId="{52C9A095-16D4-417A-8E88-C094FCB7F430}" srcOrd="1" destOrd="0" presId="urn:microsoft.com/office/officeart/2018/2/layout/IconLabelList"/>
    <dgm:cxn modelId="{11D1A988-36FC-4E71-97AA-503DBDC738AD}" type="presParOf" srcId="{A988259D-0E00-4319-B44D-13F1AB98F006}" destId="{74749B8C-4990-4317-BAB4-96372B3EAB2A}" srcOrd="2" destOrd="0" presId="urn:microsoft.com/office/officeart/2018/2/layout/IconLabelList"/>
    <dgm:cxn modelId="{5D8BE553-219E-47FC-B15F-C980D00837C3}" type="presParOf" srcId="{77F37325-E9C9-4D8E-9FE9-29B88A474E61}" destId="{94427D89-D39F-4914-B021-F4E038ECAAE3}" srcOrd="1" destOrd="0" presId="urn:microsoft.com/office/officeart/2018/2/layout/IconLabelList"/>
    <dgm:cxn modelId="{38421068-C338-4B40-BA6E-BB4FBCABB0D5}" type="presParOf" srcId="{77F37325-E9C9-4D8E-9FE9-29B88A474E61}" destId="{96B54160-FBA0-45F7-9920-1D7B13EFD1D6}" srcOrd="2" destOrd="0" presId="urn:microsoft.com/office/officeart/2018/2/layout/IconLabelList"/>
    <dgm:cxn modelId="{2BD565F5-07B0-4FBB-A20D-F22AB75F3946}" type="presParOf" srcId="{96B54160-FBA0-45F7-9920-1D7B13EFD1D6}" destId="{CF148E5B-61F5-433E-B5CB-408DC0500E32}" srcOrd="0" destOrd="0" presId="urn:microsoft.com/office/officeart/2018/2/layout/IconLabelList"/>
    <dgm:cxn modelId="{9B29BFCF-D1F3-4C7D-AFAB-22828650AE71}" type="presParOf" srcId="{96B54160-FBA0-45F7-9920-1D7B13EFD1D6}" destId="{7D4D033E-F33B-43F9-9A69-82B0F96AB962}" srcOrd="1" destOrd="0" presId="urn:microsoft.com/office/officeart/2018/2/layout/IconLabelList"/>
    <dgm:cxn modelId="{234C4239-10ED-4B5A-8EEC-DDDADFC01AAF}" type="presParOf" srcId="{96B54160-FBA0-45F7-9920-1D7B13EFD1D6}" destId="{1888607C-566E-4E63-B343-FBD7A50DE23A}" srcOrd="2" destOrd="0" presId="urn:microsoft.com/office/officeart/2018/2/layout/IconLabelList"/>
    <dgm:cxn modelId="{40E20F74-0418-41C2-AC32-A3D9B8E9D09D}" type="presParOf" srcId="{77F37325-E9C9-4D8E-9FE9-29B88A474E61}" destId="{7D91EA26-5085-4873-95EF-69BA41E132D2}" srcOrd="3" destOrd="0" presId="urn:microsoft.com/office/officeart/2018/2/layout/IconLabelList"/>
    <dgm:cxn modelId="{3C1487B7-2EE8-4A26-A453-2D7496DC9AEE}" type="presParOf" srcId="{77F37325-E9C9-4D8E-9FE9-29B88A474E61}" destId="{B4CE78A8-EB05-44AE-A51D-96840DFC73C7}" srcOrd="4" destOrd="0" presId="urn:microsoft.com/office/officeart/2018/2/layout/IconLabelList"/>
    <dgm:cxn modelId="{78C28AF2-5632-487B-93EC-3828753D898A}" type="presParOf" srcId="{B4CE78A8-EB05-44AE-A51D-96840DFC73C7}" destId="{194BC9A1-2C6B-42A1-95C4-F30FE85CEC29}" srcOrd="0" destOrd="0" presId="urn:microsoft.com/office/officeart/2018/2/layout/IconLabelList"/>
    <dgm:cxn modelId="{050961AF-B623-43A0-8261-8D4D128F545B}" type="presParOf" srcId="{B4CE78A8-EB05-44AE-A51D-96840DFC73C7}" destId="{BD9B2482-E228-480B-B087-78F325AF64F0}" srcOrd="1" destOrd="0" presId="urn:microsoft.com/office/officeart/2018/2/layout/IconLabelList"/>
    <dgm:cxn modelId="{34089938-D3CA-4821-993D-E3F5430359E9}" type="presParOf" srcId="{B4CE78A8-EB05-44AE-A51D-96840DFC73C7}" destId="{32397F2F-2D3C-46F1-9F7F-2192F2E5F37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BCC24-187F-9D41-BFC8-1C0C778E8314}">
      <dsp:nvSpPr>
        <dsp:cNvPr id="0" name=""/>
        <dsp:cNvSpPr/>
      </dsp:nvSpPr>
      <dsp:spPr>
        <a:xfrm>
          <a:off x="4737924" y="2488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 err="1"/>
            <a:t>Huurpijsaanpassing</a:t>
          </a:r>
          <a:endParaRPr lang="nl-NL" sz="800" kern="1200" dirty="0"/>
        </a:p>
      </dsp:txBody>
      <dsp:txXfrm>
        <a:off x="4770916" y="35480"/>
        <a:ext cx="973766" cy="609853"/>
      </dsp:txXfrm>
    </dsp:sp>
    <dsp:sp modelId="{D422AAFA-5098-734E-B946-02AC32037ECE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2587249" y="114988"/>
              </a:moveTo>
              <a:arcTo wR="1930869" hR="1930869" stAng="17392394" swAng="77315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87E5A-191E-264A-9B5F-F08F3A8183E7}">
      <dsp:nvSpPr>
        <dsp:cNvPr id="0" name=""/>
        <dsp:cNvSpPr/>
      </dsp:nvSpPr>
      <dsp:spPr>
        <a:xfrm>
          <a:off x="6247539" y="729480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Wettelijk kader</a:t>
          </a:r>
        </a:p>
      </dsp:txBody>
      <dsp:txXfrm>
        <a:off x="6280531" y="762472"/>
        <a:ext cx="973766" cy="609853"/>
      </dsp:txXfrm>
    </dsp:sp>
    <dsp:sp modelId="{8DEFCDB1-ED4F-A94E-BECB-FDE92C8928D9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3735458" y="1244055"/>
              </a:moveTo>
              <a:arcTo wR="1930869" hR="1930869" stAng="20349812" swAng="106499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F96DA-2BC4-9743-8E5D-484E249AB0D2}">
      <dsp:nvSpPr>
        <dsp:cNvPr id="0" name=""/>
        <dsp:cNvSpPr/>
      </dsp:nvSpPr>
      <dsp:spPr>
        <a:xfrm>
          <a:off x="6620383" y="2363017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Wonen Limburg maakt een voorstel voor huuraanpassing</a:t>
          </a:r>
        </a:p>
      </dsp:txBody>
      <dsp:txXfrm>
        <a:off x="6653375" y="2396009"/>
        <a:ext cx="973766" cy="609853"/>
      </dsp:txXfrm>
    </dsp:sp>
    <dsp:sp modelId="{480593B9-D6BE-8147-A4FF-80A1D61F9B17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3635448" y="2837878"/>
              </a:moveTo>
              <a:arcTo wR="1930869" hR="1930869" stAng="1681050" swAng="83625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3AA76-F746-A648-AF22-D2F786E7974F}">
      <dsp:nvSpPr>
        <dsp:cNvPr id="0" name=""/>
        <dsp:cNvSpPr/>
      </dsp:nvSpPr>
      <dsp:spPr>
        <a:xfrm>
          <a:off x="5575697" y="3673011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Adviesaanvraag bij HVNL</a:t>
          </a:r>
        </a:p>
      </dsp:txBody>
      <dsp:txXfrm>
        <a:off x="5608689" y="3706003"/>
        <a:ext cx="973766" cy="609853"/>
      </dsp:txXfrm>
    </dsp:sp>
    <dsp:sp modelId="{B32D5A79-5D13-9C4A-9876-DDC8554F6B4D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2122744" y="3852181"/>
              </a:moveTo>
              <a:arcTo wR="1930869" hR="1930869" stAng="5057818" swAng="68436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49272-F617-044A-B647-1143B9112200}">
      <dsp:nvSpPr>
        <dsp:cNvPr id="0" name=""/>
        <dsp:cNvSpPr/>
      </dsp:nvSpPr>
      <dsp:spPr>
        <a:xfrm>
          <a:off x="3900151" y="3673011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Overleg tussen HVNL en Wonen Limburg</a:t>
          </a:r>
        </a:p>
      </dsp:txBody>
      <dsp:txXfrm>
        <a:off x="3933143" y="3706003"/>
        <a:ext cx="973766" cy="609853"/>
      </dsp:txXfrm>
    </dsp:sp>
    <dsp:sp modelId="{125343B2-A4BF-EE45-BC31-CEFFF73EB7EF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494942" y="3221748"/>
              </a:moveTo>
              <a:arcTo wR="1930869" hR="1930869" stAng="8282693" swAng="83625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AD84D-FDA9-D848-8C24-BAC3563B660D}">
      <dsp:nvSpPr>
        <dsp:cNvPr id="0" name=""/>
        <dsp:cNvSpPr/>
      </dsp:nvSpPr>
      <dsp:spPr>
        <a:xfrm>
          <a:off x="2855466" y="2363017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Advies HVNL aan Wonen Limburg</a:t>
          </a:r>
        </a:p>
      </dsp:txBody>
      <dsp:txXfrm>
        <a:off x="2888458" y="2396009"/>
        <a:ext cx="973766" cy="609853"/>
      </dsp:txXfrm>
    </dsp:sp>
    <dsp:sp modelId="{5C6DCEDF-7AD2-0749-BA95-70469D967711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2801" y="1826903"/>
              </a:moveTo>
              <a:arcTo wR="1930869" hR="1930869" stAng="10985192" swAng="106499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8ED61-DDE3-DD48-A803-B52345872B5F}">
      <dsp:nvSpPr>
        <dsp:cNvPr id="0" name=""/>
        <dsp:cNvSpPr/>
      </dsp:nvSpPr>
      <dsp:spPr>
        <a:xfrm>
          <a:off x="3228310" y="729480"/>
          <a:ext cx="1039750" cy="675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800" kern="1200" dirty="0"/>
            <a:t>Reactie op advies Wonen Limburg aan HVNL</a:t>
          </a:r>
        </a:p>
      </dsp:txBody>
      <dsp:txXfrm>
        <a:off x="3261302" y="762472"/>
        <a:ext cx="973766" cy="609853"/>
      </dsp:txXfrm>
    </dsp:sp>
    <dsp:sp modelId="{D4912531-7D2F-DF49-BD14-BB42B45FE393}">
      <dsp:nvSpPr>
        <dsp:cNvPr id="0" name=""/>
        <dsp:cNvSpPr/>
      </dsp:nvSpPr>
      <dsp:spPr>
        <a:xfrm>
          <a:off x="3326930" y="340407"/>
          <a:ext cx="3861738" cy="3861738"/>
        </a:xfrm>
        <a:custGeom>
          <a:avLst/>
          <a:gdLst/>
          <a:ahLst/>
          <a:cxnLst/>
          <a:rect l="0" t="0" r="0" b="0"/>
          <a:pathLst>
            <a:path>
              <a:moveTo>
                <a:pt x="886060" y="307098"/>
              </a:moveTo>
              <a:arcTo wR="1930869" hR="1930869" stAng="14234454" swAng="77315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8DB08-0954-7E43-A597-80895DE6F692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889E94-8B07-9A47-9744-06C248EAE194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b="1" kern="1200" dirty="0"/>
            <a:t>Lagere financiële vergoeding</a:t>
          </a:r>
          <a:r>
            <a:rPr lang="nl-NL" sz="2300" kern="1200" dirty="0"/>
            <a:t>: In plaats van de normale stroomprijs te krijgen voor terug geleverde stroom, krijg je straks een lagere, door de energieleverancier vastgestelde vergoeding, gemiddeld zo’n € 0,015 tot € 0,005 per kWh.</a:t>
          </a:r>
          <a:endParaRPr lang="en-US" sz="2300" kern="1200" dirty="0"/>
        </a:p>
      </dsp:txBody>
      <dsp:txXfrm>
        <a:off x="608661" y="692298"/>
        <a:ext cx="4508047" cy="2799040"/>
      </dsp:txXfrm>
    </dsp:sp>
    <dsp:sp modelId="{0636ECCE-ACE3-FA46-901A-6CC93C095EFD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2B377-D1AF-8F42-9AD4-C5346E6F5E9D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b="1" kern="1200" dirty="0"/>
            <a:t>Inefficiëntie</a:t>
          </a:r>
          <a:r>
            <a:rPr lang="nl-NL" sz="2300" kern="1200" dirty="0"/>
            <a:t>: De zomerpiek in opwekking kan niet meer worden verrekend met de winterconsumptie, waardoor je ook in de winter zelf stroom moet inkopen.</a:t>
          </a:r>
          <a:endParaRPr lang="en-US" sz="2300" kern="1200" dirty="0"/>
        </a:p>
      </dsp:txBody>
      <dsp:txXfrm>
        <a:off x="6331365" y="692298"/>
        <a:ext cx="4508047" cy="2799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AC372-AFA7-5244-9760-E935825023E0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9405B-EB0D-6242-937C-0F964D1ED096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b="1" kern="1200"/>
            <a:t>Onzekerheid</a:t>
          </a:r>
          <a:r>
            <a:rPr lang="nl-NL" sz="2600" kern="1200"/>
            <a:t>: Er is nog veel onduidelijkheid over hoe het nieuwe systeem precies zal werken en welke vergoedingen worden aangeboden, wat investeringen ontmoedigt. (Bron Aedes)</a:t>
          </a:r>
          <a:endParaRPr lang="en-US" sz="2600" kern="1200"/>
        </a:p>
      </dsp:txBody>
      <dsp:txXfrm>
        <a:off x="608661" y="692298"/>
        <a:ext cx="4508047" cy="2799040"/>
      </dsp:txXfrm>
    </dsp:sp>
    <dsp:sp modelId="{539766A8-BC2D-5D47-871C-54F436FC26CB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CF8E7-4CBF-2C49-B1DC-7AFFBBDE170C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/>
            <a:t>(Voor woningeigenaren) </a:t>
          </a:r>
          <a:r>
            <a:rPr lang="nl-NL" sz="2600" b="1" kern="1200"/>
            <a:t>Minder rendabele investering</a:t>
          </a:r>
          <a:r>
            <a:rPr lang="nl-NL" sz="2600" kern="1200"/>
            <a:t>: De hogere kosten en lagere vergoedingen kunnen leiden tot een langere terugverdientijd van de zonnepanelen.</a:t>
          </a:r>
          <a:endParaRPr lang="en-US" sz="2600" kern="1200"/>
        </a:p>
      </dsp:txBody>
      <dsp:txXfrm>
        <a:off x="6331365" y="692298"/>
        <a:ext cx="4508047" cy="27990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F60C0-0296-F34C-AD00-CAA8B710E411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2B9A6-DB57-9C45-ABB6-1156955BD86C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Wat is salderen?</a:t>
          </a:r>
          <a:endParaRPr lang="en-US" sz="2700" kern="1200"/>
        </a:p>
      </dsp:txBody>
      <dsp:txXfrm>
        <a:off x="398656" y="1088253"/>
        <a:ext cx="2959127" cy="1837317"/>
      </dsp:txXfrm>
    </dsp:sp>
    <dsp:sp modelId="{AD419BDA-AC13-B641-AEF9-90C347A45919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A44C6-1689-FF47-88C1-E6246678A313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Waarom wordt de salderingsregeling afgeschaft?</a:t>
          </a:r>
          <a:endParaRPr lang="en-US" sz="2700" kern="1200"/>
        </a:p>
      </dsp:txBody>
      <dsp:txXfrm>
        <a:off x="4155097" y="1088253"/>
        <a:ext cx="2959127" cy="1837317"/>
      </dsp:txXfrm>
    </dsp:sp>
    <dsp:sp modelId="{7E4E4972-693F-5145-8532-77299044117D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E4DACA-33C4-9D4B-819E-EDFABB762315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Wat verandert er per 2027?</a:t>
          </a:r>
          <a:endParaRPr lang="en-US" sz="2700" kern="1200"/>
        </a:p>
      </dsp:txBody>
      <dsp:txXfrm>
        <a:off x="7911539" y="1088253"/>
        <a:ext cx="2959127" cy="18373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66286-DBCA-0F4B-A65F-C299B01C8AFA}">
      <dsp:nvSpPr>
        <dsp:cNvPr id="0" name=""/>
        <dsp:cNvSpPr/>
      </dsp:nvSpPr>
      <dsp:spPr>
        <a:xfrm>
          <a:off x="0" y="1280592"/>
          <a:ext cx="2957512" cy="187802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E9EBBD-5981-4D48-A3BE-39073E94BA7F}">
      <dsp:nvSpPr>
        <dsp:cNvPr id="0" name=""/>
        <dsp:cNvSpPr/>
      </dsp:nvSpPr>
      <dsp:spPr>
        <a:xfrm>
          <a:off x="328612" y="1592774"/>
          <a:ext cx="2957512" cy="187802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 dirty="0"/>
            <a:t>Kosten voor overheid, mislopen energiebelasting</a:t>
          </a:r>
          <a:endParaRPr lang="en-US" sz="2700" kern="1200" dirty="0"/>
        </a:p>
      </dsp:txBody>
      <dsp:txXfrm>
        <a:off x="383617" y="1647779"/>
        <a:ext cx="2847502" cy="1768010"/>
      </dsp:txXfrm>
    </dsp:sp>
    <dsp:sp modelId="{2F0AAABF-326E-7A47-9454-5F959BF46AB3}">
      <dsp:nvSpPr>
        <dsp:cNvPr id="0" name=""/>
        <dsp:cNvSpPr/>
      </dsp:nvSpPr>
      <dsp:spPr>
        <a:xfrm>
          <a:off x="3614737" y="1280592"/>
          <a:ext cx="2957512" cy="187802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28C78-12EA-F94D-91E8-D2164985EB4B}">
      <dsp:nvSpPr>
        <dsp:cNvPr id="0" name=""/>
        <dsp:cNvSpPr/>
      </dsp:nvSpPr>
      <dsp:spPr>
        <a:xfrm>
          <a:off x="3943350" y="1592774"/>
          <a:ext cx="2957512" cy="187802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Oneerlijke kostenverdeling tussen huishoudens</a:t>
          </a:r>
          <a:endParaRPr lang="en-US" sz="2700" kern="1200"/>
        </a:p>
      </dsp:txBody>
      <dsp:txXfrm>
        <a:off x="3998355" y="1647779"/>
        <a:ext cx="2847502" cy="1768010"/>
      </dsp:txXfrm>
    </dsp:sp>
    <dsp:sp modelId="{C806E338-043E-9145-AAFE-EA79A18BF636}">
      <dsp:nvSpPr>
        <dsp:cNvPr id="0" name=""/>
        <dsp:cNvSpPr/>
      </dsp:nvSpPr>
      <dsp:spPr>
        <a:xfrm>
          <a:off x="7229475" y="1280592"/>
          <a:ext cx="2957512" cy="187802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5B79F-BC90-A345-A76E-658A1EAF4C5E}">
      <dsp:nvSpPr>
        <dsp:cNvPr id="0" name=""/>
        <dsp:cNvSpPr/>
      </dsp:nvSpPr>
      <dsp:spPr>
        <a:xfrm>
          <a:off x="7558087" y="1592774"/>
          <a:ext cx="2957512" cy="187802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/>
            <a:t>Salderen stimuleert verkeerd gedrag</a:t>
          </a:r>
          <a:endParaRPr lang="en-US" sz="2700" kern="1200"/>
        </a:p>
      </dsp:txBody>
      <dsp:txXfrm>
        <a:off x="7613092" y="1647779"/>
        <a:ext cx="2847502" cy="17680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5A4EA-7ED6-4BD6-A008-3E866CDD65F4}">
      <dsp:nvSpPr>
        <dsp:cNvPr id="0" name=""/>
        <dsp:cNvSpPr/>
      </dsp:nvSpPr>
      <dsp:spPr>
        <a:xfrm>
          <a:off x="947201" y="567162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49B8C-4990-4317-BAB4-96372B3EAB2A}">
      <dsp:nvSpPr>
        <dsp:cNvPr id="0" name=""/>
        <dsp:cNvSpPr/>
      </dsp:nvSpPr>
      <dsp:spPr>
        <a:xfrm>
          <a:off x="59990" y="2402242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Financiële impact op huurders met zonnepanelen</a:t>
          </a:r>
          <a:endParaRPr lang="en-US" sz="1800" kern="1200"/>
        </a:p>
      </dsp:txBody>
      <dsp:txXfrm>
        <a:off x="59990" y="2402242"/>
        <a:ext cx="3226223" cy="720000"/>
      </dsp:txXfrm>
    </dsp:sp>
    <dsp:sp modelId="{CF148E5B-61F5-433E-B5CB-408DC0500E32}">
      <dsp:nvSpPr>
        <dsp:cNvPr id="0" name=""/>
        <dsp:cNvSpPr/>
      </dsp:nvSpPr>
      <dsp:spPr>
        <a:xfrm>
          <a:off x="4738014" y="567162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88607C-566E-4E63-B343-FBD7A50DE23A}">
      <dsp:nvSpPr>
        <dsp:cNvPr id="0" name=""/>
        <dsp:cNvSpPr/>
      </dsp:nvSpPr>
      <dsp:spPr>
        <a:xfrm>
          <a:off x="3850802" y="2402242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Verschil tussen EPV-woningen* en woningen met servicekosten.</a:t>
          </a:r>
          <a:endParaRPr lang="en-US" sz="1800" kern="1200"/>
        </a:p>
      </dsp:txBody>
      <dsp:txXfrm>
        <a:off x="3850802" y="2402242"/>
        <a:ext cx="3226223" cy="720000"/>
      </dsp:txXfrm>
    </dsp:sp>
    <dsp:sp modelId="{194BC9A1-2C6B-42A1-95C4-F30FE85CEC29}">
      <dsp:nvSpPr>
        <dsp:cNvPr id="0" name=""/>
        <dsp:cNvSpPr/>
      </dsp:nvSpPr>
      <dsp:spPr>
        <a:xfrm>
          <a:off x="8528826" y="567162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97F2F-2D3C-46F1-9F7F-2192F2E5F378}">
      <dsp:nvSpPr>
        <dsp:cNvPr id="0" name=""/>
        <dsp:cNvSpPr/>
      </dsp:nvSpPr>
      <dsp:spPr>
        <a:xfrm>
          <a:off x="7641615" y="2402242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Wat betekent dit voor nieuwe zonnepanelen?</a:t>
          </a:r>
          <a:endParaRPr lang="en-US" sz="1800" kern="1200"/>
        </a:p>
      </dsp:txBody>
      <dsp:txXfrm>
        <a:off x="7641615" y="2402242"/>
        <a:ext cx="3226223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4D592-3972-3E47-BAC1-E82605E570CB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04765-2DEF-4743-AE03-DE7ABDC0B6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79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Heeft HVNL daadwerkelijk overleg gehad hierover?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4765-2DEF-4743-AE03-DE7ABDC0B61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3128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4765-2DEF-4743-AE03-DE7ABDC0B61A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7882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Wonen Limburg heeft 262 woningen met EPV, gemiddeld €113,- per maand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4765-2DEF-4743-AE03-DE7ABDC0B61A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340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Wonen Limburg streept per 1-1-27 alle EPV bedragen weg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4765-2DEF-4743-AE03-DE7ABDC0B61A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12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0E42EF-269C-5472-654B-2B85411B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38929A4-B34D-497B-FBF8-FE59BD5F9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D73B72-CC5F-2297-8436-E358CC01B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1AC163-EF0F-517C-094F-CF16FA350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708757-3103-7447-3626-8A0F8F1B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92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1CDE3-A6A7-405C-AA51-FBE25561C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6FB0F60-A79C-0325-1709-79C328A54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BB5538-4BE2-2224-86A8-4670CDB6A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0EF9FB-EB9C-0F8D-82DD-06CC2FC2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84A283-E68A-D0AC-8602-5570192C5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61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F0CCB5D-AFB1-E281-0842-40EA72E88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642C210-16E5-D9FD-AF6D-570E139BA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84C659-864E-1641-2A32-FC0D6397C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F2D923-2702-E19B-FA4B-F5926079B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9D4372-7532-D5E3-BB8D-3FB4DD477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22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A4F7A9-97C4-AEA7-3D13-BC8866307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D1078B-8D75-1EE8-9573-D56958A09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A47080-A6FE-F6A5-FA54-FD7CF87CD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703BA5-AC18-A4C9-6A6E-C1F813065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BF4CE9-34F4-79D5-17A7-48DFF018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925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6FF54-76F1-5829-6278-60C8BE4B8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E3224E-2B5D-350B-0F08-5F099DB0D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ADD3DE-2279-6B57-0AB7-0EA121E5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A45812A-9AC2-2911-FE53-A3CAD160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322053-F903-6205-F84D-B4A2BDAB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82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15422-04D5-9B32-5438-E64A017A8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5129F7-2A55-8F1F-DE9B-604A311EF1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B16989-FAF0-576C-3DE6-1F5F5C0F3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4CC46D-00B6-6366-A84A-234614F42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8896C2-EE9E-F838-3964-8F4006C2A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6CF30A-AD8F-FFD1-1434-32E39C12D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6223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8C91CF-90DA-DFD9-6B79-DB2C21913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74C0250-2921-7E61-F864-65EFEF013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42285D-6907-ABE6-78E4-6ADBD9F9E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38B93F3-4023-2E12-C0D6-0FFBF3FA55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BE5F838-8A2F-67A0-BC7D-8AAAF1957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E1BEEA4-E014-623D-62F0-4E60BAE1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31E2E93-65E9-2498-E82B-463B098DF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2C81C52-FCCE-C2DD-3EDB-1CB5E54FB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178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50DC5-0A46-1FB1-DE14-1A17E81C5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C6BF58-E617-746A-082B-80D164A84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C64790-449D-3513-1FFC-0DF7B29A5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4D35AA7-4082-85D2-83D2-D22546107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7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28AEBF7-BC7C-5B0A-FC80-6480143DB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7FF021D-F321-E02F-4133-7A7062219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FEA308-8D46-98F8-C57D-6BBDB8200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55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770989-4018-51A6-9B29-19F8732CD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244D99-802B-048B-9FC2-C329DB1A2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CEC59BE-1AEE-D8D9-051A-A0C27DE17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CD2E9A-B439-755A-FDA2-069D38D68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0F2D03-CD76-3DA1-8D40-E0A0C433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EDA0C5-A7F0-4A1D-5AAF-BCCF21E71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276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9D3227-C1F4-F54C-2F35-CA320FC07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09DDB96-BA6D-64B1-A645-F5AC9F8E7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C96438D-44FA-20FD-8793-E5A5C579F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379A0AC-9C61-7B7E-0326-8BBEDCB53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032542B-00F3-C01A-4284-797B4F756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B194AE-49F5-448E-D3A1-EEC841AF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04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6376FD6-58CF-60A3-C8FF-A4E0F2BA6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9FC895-6FF1-ADA2-1E15-800F9D5EA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59A8DA-AE89-152D-7F07-F413411F3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CDAFC2-B24B-AC43-B3B9-875092A9CA46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8BAF60-8667-EC83-8FC7-C2CBE0AC76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FFED55-BAC0-6534-567A-04D21448E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2A185E-415A-C646-AB93-A51B14A254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181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nenlimburg.nl/huurverhogi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27D999-699A-FB24-D931-03DBB2BBA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2960716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nl-NL" sz="5400"/>
              <a:t>Welkom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4DBA93-12B6-7237-EE7B-792E53D1A9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953037"/>
            <a:ext cx="4036333" cy="1709849"/>
          </a:xfrm>
        </p:spPr>
        <p:txBody>
          <a:bodyPr anchor="b">
            <a:normAutofit/>
          </a:bodyPr>
          <a:lstStyle/>
          <a:p>
            <a:pPr algn="l"/>
            <a:r>
              <a:rPr lang="nl-NL" sz="2000"/>
              <a:t>Themabijeenkomst </a:t>
            </a:r>
          </a:p>
          <a:p>
            <a:pPr algn="l"/>
            <a:r>
              <a:rPr lang="nl-NL" sz="2000"/>
              <a:t>Gevolgen afschaffen salderingsregeling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37CC1D6-3ED0-0E04-5117-FFF8D641A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670" y="1578957"/>
            <a:ext cx="4755645" cy="313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23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89DB3-01CE-CC55-430C-DC6BDB981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08" y="365125"/>
            <a:ext cx="9652591" cy="1325563"/>
          </a:xfrm>
        </p:spPr>
        <p:txBody>
          <a:bodyPr/>
          <a:lstStyle/>
          <a:p>
            <a:r>
              <a:rPr lang="nl-NL" dirty="0"/>
              <a:t>Afschaffen van het salderen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055975-7DBD-FCEB-4C1D-CC8A0FCF3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3600" dirty="0"/>
              <a:t>Waar maakt u zich zorgen om?</a:t>
            </a:r>
          </a:p>
          <a:p>
            <a:r>
              <a:rPr lang="nl-NL" sz="2400" b="1" dirty="0">
                <a:latin typeface="Avenir Book" panose="02000503020000020003" pitchFamily="2" charset="0"/>
              </a:rPr>
              <a:t>Lagere financiële vergoeding</a:t>
            </a:r>
            <a:endParaRPr lang="nl-NL" sz="2400" dirty="0"/>
          </a:p>
          <a:p>
            <a:r>
              <a:rPr lang="nl-NL" sz="2400" b="1" dirty="0">
                <a:latin typeface="Avenir Book" panose="02000503020000020003" pitchFamily="2" charset="0"/>
              </a:rPr>
              <a:t>Inefficiëntie</a:t>
            </a:r>
          </a:p>
          <a:p>
            <a:r>
              <a:rPr lang="nl-NL" sz="2400" b="1" dirty="0">
                <a:latin typeface="Avenir Book" panose="02000503020000020003" pitchFamily="2" charset="0"/>
              </a:rPr>
              <a:t>Onzekerheid</a:t>
            </a:r>
          </a:p>
          <a:p>
            <a:r>
              <a:rPr lang="nl-NL" sz="2400" b="1" dirty="0">
                <a:latin typeface="Avenir Book" panose="02000503020000020003" pitchFamily="2" charset="0"/>
              </a:rPr>
              <a:t>Minder rendabele investering</a:t>
            </a:r>
            <a:endParaRPr lang="nl-NL" sz="2400" dirty="0"/>
          </a:p>
        </p:txBody>
      </p:sp>
      <p:pic>
        <p:nvPicPr>
          <p:cNvPr id="1029" name="Picture 5" descr="☀️ Vanaf 1 januari 2027 stopt de salderingsregeling. Vanaf dat moment kun  je teruggeleverde stroom niet meer wegstrepen tegen je verbruik. Dit  betekent dat je minder voordeel hebt van teruglevering aan het">
            <a:extLst>
              <a:ext uri="{FF2B5EF4-FFF2-40B4-BE49-F238E27FC236}">
                <a16:creationId xmlns:a16="http://schemas.microsoft.com/office/drawing/2014/main" id="{7DE2D7D0-3BD7-5BA7-6078-26256242E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985" y="2703405"/>
            <a:ext cx="4919950" cy="25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80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7ACB48-920E-C1F4-5196-163B7FA08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2CB375-32A8-22AC-4AB4-9409CCDE3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nl-NL" sz="4000">
                <a:solidFill>
                  <a:srgbClr val="FFFFFF"/>
                </a:solidFill>
              </a:rPr>
              <a:t>Zorgen bestaan om (1):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093272BB-9790-85D0-A4A5-261A992239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25702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068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8C88EDD-5B0B-823E-E50B-7DF5A5215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nl-NL" sz="4000">
                <a:solidFill>
                  <a:srgbClr val="FFFFFF"/>
                </a:solidFill>
              </a:rPr>
              <a:t>Zorgen bestaan om (2):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9E5204B2-111D-6E4D-EE40-D2BF9CD4BE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10011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7663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1EBB50-6EE4-0C51-C62C-9B02DE26B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nl-NL" sz="4000">
                <a:solidFill>
                  <a:srgbClr val="FFFFFF"/>
                </a:solidFill>
              </a:rPr>
              <a:t>Uitleg salderingsregeling en wetswijziging</a:t>
            </a:r>
            <a:br>
              <a:rPr lang="nl-NL" sz="4000">
                <a:solidFill>
                  <a:srgbClr val="FFFFFF"/>
                </a:solidFill>
              </a:rPr>
            </a:br>
            <a:endParaRPr lang="nl-NL" sz="4000">
              <a:solidFill>
                <a:srgbClr val="FFFFFF"/>
              </a:solidFill>
            </a:endParaRP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EB2E4E2D-336B-CA00-FC83-48A2142027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34155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4461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1586FA-BEE4-2EB5-E4C4-F08F36B1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Wat is salderen?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AB000E8-0B60-150D-D6A0-F7D750E5CD4A}"/>
              </a:ext>
            </a:extLst>
          </p:cNvPr>
          <p:cNvSpPr txBox="1"/>
          <p:nvPr/>
        </p:nvSpPr>
        <p:spPr>
          <a:xfrm>
            <a:off x="2895601" y="1900826"/>
            <a:ext cx="6396204" cy="662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Salderen is het wegstrepen van niet direct verbruikte opwek tegen later verbruikte energie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CB1509D-DFA1-383E-58E2-E14B47E26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086" y="3067049"/>
            <a:ext cx="9190685" cy="372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5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7ED09DC-932B-BE9F-ECF6-1A6121D6F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0" y="902813"/>
            <a:ext cx="8839200" cy="442767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779A9F4-11CE-2F4A-990D-CE1C0DF95405}"/>
              </a:ext>
            </a:extLst>
          </p:cNvPr>
          <p:cNvSpPr txBox="1"/>
          <p:nvPr/>
        </p:nvSpPr>
        <p:spPr>
          <a:xfrm>
            <a:off x="838200" y="5530632"/>
            <a:ext cx="1080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Er wordt veel energie opgewekt in maanden dat er minder energie nodig is terwijl er in de wintermaanden veel energie nodig is maar weinig opgewekt wordt.</a:t>
            </a:r>
          </a:p>
        </p:txBody>
      </p:sp>
    </p:spTree>
    <p:extLst>
      <p:ext uri="{BB962C8B-B14F-4D97-AF65-F5344CB8AC3E}">
        <p14:creationId xmlns:p14="http://schemas.microsoft.com/office/powerpoint/2010/main" val="3554284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BD1D-E30F-5BE2-3BC0-3144274AE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74378E-5E40-A1F0-66CE-CBBE0C9B4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948" y="333227"/>
            <a:ext cx="10515600" cy="1325563"/>
          </a:xfrm>
        </p:spPr>
        <p:txBody>
          <a:bodyPr/>
          <a:lstStyle/>
          <a:p>
            <a:r>
              <a:rPr lang="nl-NL" dirty="0"/>
              <a:t>Waarom wordt de salderingsregeling afgeschaft?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D4922F6A-9A17-3A91-4B91-73D2511A2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329141"/>
              </p:ext>
            </p:extLst>
          </p:nvPr>
        </p:nvGraphicFramePr>
        <p:xfrm>
          <a:off x="1042988" y="1658938"/>
          <a:ext cx="10515600" cy="475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1324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79B287-657A-1A7F-D7F2-CF9E6DE8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89" y="272903"/>
            <a:ext cx="5840816" cy="1708242"/>
          </a:xfrm>
        </p:spPr>
        <p:txBody>
          <a:bodyPr anchor="ctr">
            <a:normAutofit/>
          </a:bodyPr>
          <a:lstStyle/>
          <a:p>
            <a:r>
              <a:rPr lang="nl-NL" altLang="nl-NL" sz="3700" b="1" dirty="0">
                <a:latin typeface="Google Sans"/>
              </a:rPr>
              <a:t>Wat de overheid van plan is</a:t>
            </a:r>
            <a:br>
              <a:rPr lang="nl-NL" altLang="nl-NL" sz="3700" dirty="0">
                <a:latin typeface="Google Sans"/>
              </a:rPr>
            </a:br>
            <a:endParaRPr lang="nl-NL" sz="37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462D03-49F2-A330-01E5-50132014D5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0874" y="1212112"/>
            <a:ext cx="5745123" cy="50279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61893" rIns="0" bIns="122199" numCol="1" anchor="ctr" anchorCtr="0" compatLnSpc="1">
            <a:prstTxWarp prst="textNoShape">
              <a:avLst/>
            </a:prstTxWarp>
            <a:normAutofit fontScale="92500"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nl-NL" altLang="nl-NL" sz="20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Eerlijker systeem</a:t>
            </a: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: De overheid wil met het afschaffen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van de regeling een eerlijker systeem creëren waarin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huishoudens meer gestimuleerd worden om zelf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opgewekte stroom direct te gebruiken.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nl-NL" altLang="nl-NL" sz="20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nl-NL" altLang="nl-NL" sz="20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Ontlasting van het net</a:t>
            </a: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: Een ander doel is het ontlasten van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het elektriciteitsnet, omdat de pieken in </a:t>
            </a:r>
            <a:r>
              <a:rPr kumimoji="0" lang="nl-NL" altLang="nl-NL" sz="20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teruglevering</a:t>
            </a: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nu voor problemen kunnen zorgen.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nl-NL" altLang="nl-NL" sz="20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nl-NL" altLang="nl-NL" sz="20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Stimuleren van direct gebruik</a:t>
            </a: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: Vanaf 2027 wordt het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aantrekkelijker om je eigen stroom direct te verbruiken,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wat beter is voor de stabiliteit van het net.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nl-NL" altLang="nl-N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pic>
        <p:nvPicPr>
          <p:cNvPr id="6" name="Picture 5" descr="Veelkleurige stoelen">
            <a:extLst>
              <a:ext uri="{FF2B5EF4-FFF2-40B4-BE49-F238E27FC236}">
                <a16:creationId xmlns:a16="http://schemas.microsoft.com/office/drawing/2014/main" id="{19D876EF-A962-CF2D-E657-56262EC0AC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56" r="16294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1478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2198-3F4D-E7DC-BCBB-BA0783C75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BF134E-5D1C-6E8D-0699-7A7A66A4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948" y="333227"/>
            <a:ext cx="10515600" cy="1325563"/>
          </a:xfrm>
        </p:spPr>
        <p:txBody>
          <a:bodyPr/>
          <a:lstStyle/>
          <a:p>
            <a:r>
              <a:rPr lang="nl-NL" dirty="0"/>
              <a:t>Wat verandert er per 1-1-2027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21B721-070B-90E6-3C16-0585EA04C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236" y="1658790"/>
            <a:ext cx="10515600" cy="4752200"/>
          </a:xfrm>
        </p:spPr>
        <p:txBody>
          <a:bodyPr>
            <a:normAutofit/>
          </a:bodyPr>
          <a:lstStyle/>
          <a:p>
            <a:r>
              <a:rPr lang="nl-NL" dirty="0"/>
              <a:t>Per 1-1-2027 wordt de salderingsregeling afgeschaft</a:t>
            </a:r>
          </a:p>
          <a:p>
            <a:r>
              <a:rPr lang="nl-NL" dirty="0"/>
              <a:t>Dit houdt in dat de totale opwek niet meer verrekend mag worden met het totale verbruik maar wordt apart afgerekend</a:t>
            </a:r>
          </a:p>
          <a:p>
            <a:r>
              <a:rPr lang="nl-NL" dirty="0"/>
              <a:t>Dit betekent dat er over iedere afgenomen kWh energiebelasting en BTW geheven zal worden</a:t>
            </a:r>
          </a:p>
          <a:p>
            <a:r>
              <a:rPr lang="nl-NL" dirty="0"/>
              <a:t>De meeste leveranciers reken een netto terugleververgoeding van tussen de 0 en 1 cent vanaf 2027.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1392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2DF02B-C2EB-5683-2FCB-FDCC28749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948" y="333227"/>
            <a:ext cx="10515600" cy="1325563"/>
          </a:xfrm>
        </p:spPr>
        <p:txBody>
          <a:bodyPr/>
          <a:lstStyle/>
          <a:p>
            <a:r>
              <a:rPr lang="nl-NL" dirty="0"/>
              <a:t>Situatieschets tot 31-12-2026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6EFEFE-60F9-10E4-F579-8E7767081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9948" y="1392865"/>
            <a:ext cx="10515600" cy="4752200"/>
          </a:xfrm>
        </p:spPr>
        <p:txBody>
          <a:bodyPr>
            <a:normAutofit fontScale="40000" lnSpcReduction="20000"/>
          </a:bodyPr>
          <a:lstStyle/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 err="1">
                <a:latin typeface="Campton Book"/>
              </a:rPr>
              <a:t>Woning</a:t>
            </a:r>
            <a:r>
              <a:rPr lang="en-US" sz="4500" dirty="0">
                <a:latin typeface="Campton Book"/>
              </a:rPr>
              <a:t> </a:t>
            </a:r>
            <a:r>
              <a:rPr lang="en-US" sz="4500" dirty="0" err="1">
                <a:latin typeface="Campton Book"/>
              </a:rPr>
              <a:t>heeft</a:t>
            </a:r>
            <a:r>
              <a:rPr lang="en-US" sz="4500" dirty="0">
                <a:latin typeface="Campton Book"/>
              </a:rPr>
              <a:t> 1500kWh </a:t>
            </a:r>
            <a:r>
              <a:rPr lang="en-US" sz="4500" dirty="0" err="1">
                <a:latin typeface="Campton Book"/>
              </a:rPr>
              <a:t>energiebehoefte</a:t>
            </a:r>
            <a:endParaRPr lang="en-US" sz="4500" dirty="0">
              <a:latin typeface="Campton Book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>
                <a:latin typeface="Campton Book"/>
              </a:rPr>
              <a:t>De 6 </a:t>
            </a:r>
            <a:r>
              <a:rPr lang="en-US" sz="4500" dirty="0" err="1">
                <a:latin typeface="Campton Book"/>
              </a:rPr>
              <a:t>zonnepanelen</a:t>
            </a:r>
            <a:r>
              <a:rPr lang="en-US" sz="4500" dirty="0">
                <a:latin typeface="Campton Book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wekken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1.666 kWh op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Stroomprijs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€0,35 per kWh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endParaRPr lang="en-US" sz="4500" dirty="0">
              <a:latin typeface="Campton Book"/>
              <a:sym typeface="Wingdings" panose="05000000000000000000" pitchFamily="2" charset="2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>
                <a:latin typeface="Campton Book"/>
                <a:sym typeface="Wingdings" panose="05000000000000000000" pitchFamily="2" charset="2"/>
              </a:rPr>
              <a:t>30%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hiervan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wordt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direct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verbruikt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  500 kWh * €0,35 = </a:t>
            </a:r>
            <a:r>
              <a:rPr lang="en-US" sz="4500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€175,-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besparing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per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jaar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>
                <a:latin typeface="Campton Book"/>
                <a:sym typeface="Wingdings" panose="05000000000000000000" pitchFamily="2" charset="2"/>
              </a:rPr>
              <a:t>1166 kWh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teruglevering</a:t>
            </a:r>
            <a:endParaRPr lang="en-US" sz="4500" dirty="0">
              <a:latin typeface="Campton Book"/>
              <a:sym typeface="Wingdings" panose="05000000000000000000" pitchFamily="2" charset="2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>
                <a:latin typeface="Campton Book"/>
                <a:sym typeface="Wingdings" panose="05000000000000000000" pitchFamily="2" charset="2"/>
              </a:rPr>
              <a:t>1000 kWh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wordt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gesaldeerd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 1000 kWh * €0,35 = </a:t>
            </a:r>
            <a:r>
              <a:rPr lang="en-US" sz="4500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€350,-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besparing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per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jaar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>
                <a:latin typeface="Campton Book"/>
                <a:sym typeface="Wingdings" panose="05000000000000000000" pitchFamily="2" charset="2"/>
              </a:rPr>
              <a:t>Er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blijft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166 kWh “over”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hiervoor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is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een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terugleververgoeding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van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toepassing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van €0,09 = </a:t>
            </a:r>
            <a:r>
              <a:rPr lang="en-US" sz="4500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€14,94 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per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jaar</a:t>
            </a:r>
            <a:endParaRPr lang="en-US" sz="4500" dirty="0">
              <a:latin typeface="Campton Book"/>
              <a:sym typeface="Wingdings" panose="05000000000000000000" pitchFamily="2" charset="2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Totale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opbrengst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: </a:t>
            </a:r>
            <a:r>
              <a:rPr lang="en-US" sz="4500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€539,94 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per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jaar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= </a:t>
            </a:r>
            <a:r>
              <a:rPr lang="en-US" sz="4500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€44,92 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per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maand</a:t>
            </a:r>
            <a:endParaRPr lang="en-US" sz="4500" dirty="0">
              <a:latin typeface="Campton Book"/>
              <a:sym typeface="Wingdings" panose="05000000000000000000" pitchFamily="2" charset="2"/>
            </a:endParaRPr>
          </a:p>
          <a:p>
            <a:pPr marL="0" indent="0" defTabSz="457200">
              <a:spcBef>
                <a:spcPts val="2300"/>
              </a:spcBef>
              <a:buClr>
                <a:srgbClr val="008ECF"/>
              </a:buClr>
              <a:buSzPct val="100000"/>
              <a:buNone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sz="4500" dirty="0">
                <a:latin typeface="Campton Book"/>
                <a:sym typeface="Wingdings" panose="05000000000000000000" pitchFamily="2" charset="2"/>
              </a:rPr>
              <a:t>LET OP!: Dit is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exclusief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kosten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van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netbeheer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en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vermindering</a:t>
            </a:r>
            <a:r>
              <a:rPr lang="en-US" sz="4500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sz="4500" dirty="0" err="1">
                <a:latin typeface="Campton Book"/>
                <a:sym typeface="Wingdings" panose="05000000000000000000" pitchFamily="2" charset="2"/>
              </a:rPr>
              <a:t>energiebelasting</a:t>
            </a:r>
            <a:endParaRPr lang="en-US" sz="4500" dirty="0">
              <a:latin typeface="Campton Book"/>
              <a:sym typeface="Wingdings" panose="05000000000000000000" pitchFamily="2" charset="2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580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C46257-2EC6-3530-3168-3903AE28A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Nieuwe Wind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Tijdelijke aanduiding voor inhoud 5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67EA4449-C1F9-D5AE-2E10-5E0BC57C8F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34140" y="621019"/>
            <a:ext cx="3584963" cy="437190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7E84CF0-E12E-151D-046B-2F3678A81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Niels de </a:t>
            </a:r>
            <a:r>
              <a:rPr lang="en-US" dirty="0" err="1"/>
              <a:t>Feijter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720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8ECCAA-B601-8099-C6F1-DA2E2BC19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6" y="397022"/>
            <a:ext cx="10515600" cy="1325563"/>
          </a:xfrm>
        </p:spPr>
        <p:txBody>
          <a:bodyPr/>
          <a:lstStyle/>
          <a:p>
            <a:r>
              <a:rPr lang="nl-NL" dirty="0"/>
              <a:t>Situatieschets na 1-1-2027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5188B9-92E8-1157-C788-1AB3EE863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786" y="1573619"/>
            <a:ext cx="10515600" cy="4635241"/>
          </a:xfrm>
        </p:spPr>
        <p:txBody>
          <a:bodyPr>
            <a:normAutofit fontScale="62500" lnSpcReduction="20000"/>
          </a:bodyPr>
          <a:lstStyle/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 err="1">
                <a:latin typeface="Campton Book"/>
              </a:rPr>
              <a:t>Woning</a:t>
            </a:r>
            <a:r>
              <a:rPr lang="en-US" dirty="0">
                <a:latin typeface="Campton Book"/>
              </a:rPr>
              <a:t> </a:t>
            </a:r>
            <a:r>
              <a:rPr lang="en-US" dirty="0" err="1">
                <a:latin typeface="Campton Book"/>
              </a:rPr>
              <a:t>heeft</a:t>
            </a:r>
            <a:r>
              <a:rPr lang="en-US" dirty="0">
                <a:latin typeface="Campton Book"/>
              </a:rPr>
              <a:t> 1500kWh </a:t>
            </a:r>
            <a:r>
              <a:rPr lang="en-US" dirty="0" err="1">
                <a:latin typeface="Campton Book"/>
              </a:rPr>
              <a:t>energiebehoefte</a:t>
            </a:r>
            <a:endParaRPr lang="en-US" dirty="0">
              <a:latin typeface="Campton Book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>
                <a:latin typeface="Campton Book"/>
              </a:rPr>
              <a:t>De 6 </a:t>
            </a:r>
            <a:r>
              <a:rPr lang="en-US" dirty="0" err="1">
                <a:latin typeface="Campton Book"/>
              </a:rPr>
              <a:t>zonnepanelen</a:t>
            </a:r>
            <a:r>
              <a:rPr lang="en-US" dirty="0">
                <a:latin typeface="Campton Book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wekken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1.666 kWh op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 err="1">
                <a:latin typeface="Campton Book"/>
                <a:sym typeface="Wingdings" panose="05000000000000000000" pitchFamily="2" charset="2"/>
              </a:rPr>
              <a:t>Stroomprijs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€0,35 per kWh</a:t>
            </a:r>
          </a:p>
          <a:p>
            <a:pPr marL="0" indent="0" defTabSz="457200">
              <a:spcBef>
                <a:spcPts val="2300"/>
              </a:spcBef>
              <a:buClr>
                <a:srgbClr val="008ECF"/>
              </a:buClr>
              <a:buSzPct val="100000"/>
              <a:buNone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endParaRPr lang="en-US" dirty="0">
              <a:latin typeface="Campton Book"/>
              <a:sym typeface="Wingdings" panose="05000000000000000000" pitchFamily="2" charset="2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>
                <a:latin typeface="Campton Book"/>
                <a:sym typeface="Wingdings" panose="05000000000000000000" pitchFamily="2" charset="2"/>
              </a:rPr>
              <a:t>30%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hiervan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wordt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direct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verbruikt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  500 kWh * €0,35 = </a:t>
            </a:r>
            <a:r>
              <a:rPr lang="en-US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€175,-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besparing</a:t>
            </a:r>
            <a:r>
              <a:rPr lang="en-US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per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jaar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>
                <a:latin typeface="Campton Book"/>
                <a:sym typeface="Wingdings" panose="05000000000000000000" pitchFamily="2" charset="2"/>
              </a:rPr>
              <a:t>1000kWh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verbruik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uit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het net  1000*€0,35=</a:t>
            </a:r>
            <a:r>
              <a:rPr lang="en-US" dirty="0">
                <a:solidFill>
                  <a:srgbClr val="FF0000"/>
                </a:solidFill>
                <a:latin typeface="Campton Book"/>
                <a:sym typeface="Wingdings" panose="05000000000000000000" pitchFamily="2" charset="2"/>
              </a:rPr>
              <a:t>€350,-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kosten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per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jaar</a:t>
            </a:r>
            <a:endParaRPr lang="en-US" dirty="0">
              <a:latin typeface="Campton Book"/>
              <a:sym typeface="Wingdings" panose="05000000000000000000" pitchFamily="2" charset="2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>
                <a:latin typeface="Campton Book"/>
                <a:sym typeface="Wingdings" panose="05000000000000000000" pitchFamily="2" charset="2"/>
              </a:rPr>
              <a:t>1166 kWh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teruglevering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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netto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terugleververgoeding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€0,0025=</a:t>
            </a:r>
            <a:r>
              <a:rPr lang="en-US" dirty="0">
                <a:solidFill>
                  <a:schemeClr val="accent6"/>
                </a:solidFill>
                <a:latin typeface="Campton Book"/>
                <a:sym typeface="Wingdings" panose="05000000000000000000" pitchFamily="2" charset="2"/>
              </a:rPr>
              <a:t>€2,91</a:t>
            </a: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 err="1">
                <a:latin typeface="Campton Book"/>
                <a:sym typeface="Wingdings" panose="05000000000000000000" pitchFamily="2" charset="2"/>
              </a:rPr>
              <a:t>Totale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kosten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: </a:t>
            </a:r>
            <a:r>
              <a:rPr lang="en-US" dirty="0">
                <a:solidFill>
                  <a:srgbClr val="FF0000"/>
                </a:solidFill>
                <a:latin typeface="Campton Book"/>
                <a:sym typeface="Wingdings" panose="05000000000000000000" pitchFamily="2" charset="2"/>
              </a:rPr>
              <a:t>€172,09 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per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jaar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= </a:t>
            </a:r>
            <a:r>
              <a:rPr lang="en-US" dirty="0">
                <a:solidFill>
                  <a:srgbClr val="FF0000"/>
                </a:solidFill>
                <a:latin typeface="Campton Book"/>
                <a:sym typeface="Wingdings" panose="05000000000000000000" pitchFamily="2" charset="2"/>
              </a:rPr>
              <a:t>€14,34 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per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maand</a:t>
            </a:r>
            <a:endParaRPr lang="en-US" dirty="0">
              <a:latin typeface="Campton Book"/>
              <a:sym typeface="Wingdings" panose="05000000000000000000" pitchFamily="2" charset="2"/>
            </a:endParaRPr>
          </a:p>
          <a:p>
            <a:pPr marL="0" indent="0" defTabSz="457200">
              <a:spcBef>
                <a:spcPts val="2300"/>
              </a:spcBef>
              <a:buClr>
                <a:srgbClr val="008ECF"/>
              </a:buClr>
              <a:buSzPct val="100000"/>
              <a:buNone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r>
              <a:rPr lang="en-US" dirty="0">
                <a:latin typeface="Campton Book"/>
                <a:sym typeface="Wingdings" panose="05000000000000000000" pitchFamily="2" charset="2"/>
              </a:rPr>
              <a:t>LET OP!: Dit is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exclusief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kosten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van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netbeheer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en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vermindering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Campton Book"/>
                <a:sym typeface="Wingdings" panose="05000000000000000000" pitchFamily="2" charset="2"/>
              </a:rPr>
              <a:t>energiebelasting</a:t>
            </a:r>
            <a:endParaRPr lang="en-US" dirty="0">
              <a:latin typeface="Campton Book"/>
              <a:sym typeface="Wingdings" panose="05000000000000000000" pitchFamily="2" charset="2"/>
            </a:endParaRPr>
          </a:p>
          <a:p>
            <a:pPr marL="317500" indent="-317500" defTabSz="457200">
              <a:spcBef>
                <a:spcPts val="2300"/>
              </a:spcBef>
              <a:buClr>
                <a:srgbClr val="008ECF"/>
              </a:buClr>
              <a:buSzPct val="100000"/>
              <a:defRPr sz="3300">
                <a:latin typeface="Campton Book"/>
                <a:ea typeface="Campton Book"/>
                <a:cs typeface="Campton Book"/>
                <a:sym typeface="Campton Book"/>
              </a:defRPr>
            </a:pPr>
            <a:endParaRPr lang="en-US" dirty="0">
              <a:latin typeface="Campton Book"/>
              <a:sym typeface="Wingdings" panose="05000000000000000000" pitchFamily="2" charset="2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7279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FFA16-5653-F087-8B87-7CD1BD5CF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724" y="365125"/>
            <a:ext cx="9389076" cy="1325563"/>
          </a:xfrm>
        </p:spPr>
        <p:txBody>
          <a:bodyPr/>
          <a:lstStyle/>
          <a:p>
            <a:r>
              <a:rPr lang="nl-NL" dirty="0"/>
              <a:t>Situatieschets zonder zonnepanelen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78F0E7-EEAF-70D4-1AEE-F80CEB5BF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Campton Book"/>
              </a:rPr>
              <a:t>Woning</a:t>
            </a:r>
            <a:r>
              <a:rPr lang="en-US" dirty="0">
                <a:latin typeface="Campton Book"/>
              </a:rPr>
              <a:t> </a:t>
            </a:r>
            <a:r>
              <a:rPr lang="en-US" dirty="0" err="1">
                <a:latin typeface="Campton Book"/>
              </a:rPr>
              <a:t>heeft</a:t>
            </a:r>
            <a:r>
              <a:rPr lang="en-US" dirty="0">
                <a:latin typeface="Campton Book"/>
              </a:rPr>
              <a:t> 1500 kWh </a:t>
            </a:r>
            <a:r>
              <a:rPr lang="en-US" dirty="0" err="1">
                <a:latin typeface="Campton Book"/>
              </a:rPr>
              <a:t>energiebehoefte</a:t>
            </a:r>
            <a:endParaRPr lang="en-US" dirty="0">
              <a:latin typeface="Campton Book"/>
            </a:endParaRPr>
          </a:p>
          <a:p>
            <a:pPr marL="0" indent="0">
              <a:buNone/>
            </a:pPr>
            <a:r>
              <a:rPr lang="en-US" dirty="0" err="1">
                <a:latin typeface="Campton Book"/>
                <a:sym typeface="Wingdings" panose="05000000000000000000" pitchFamily="2" charset="2"/>
              </a:rPr>
              <a:t>Stroomprijs</a:t>
            </a:r>
            <a:r>
              <a:rPr lang="en-US" dirty="0">
                <a:latin typeface="Campton Book"/>
                <a:sym typeface="Wingdings" panose="05000000000000000000" pitchFamily="2" charset="2"/>
              </a:rPr>
              <a:t> €0,35 per kWh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Kosten € 525 = € 43,75 per maand</a:t>
            </a:r>
          </a:p>
        </p:txBody>
      </p:sp>
    </p:spTree>
    <p:extLst>
      <p:ext uri="{BB962C8B-B14F-4D97-AF65-F5344CB8AC3E}">
        <p14:creationId xmlns:p14="http://schemas.microsoft.com/office/powerpoint/2010/main" val="398141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B8A44-A633-6FFA-0CD6-090805B2A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AD76E-58DF-1AFD-9B59-593FDF5BD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724" y="365125"/>
            <a:ext cx="9389076" cy="1325563"/>
          </a:xfrm>
        </p:spPr>
        <p:txBody>
          <a:bodyPr/>
          <a:lstStyle/>
          <a:p>
            <a:r>
              <a:rPr lang="nl-NL" dirty="0"/>
              <a:t>Gevolgen voor huurders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DEC2A0-7F96-B1BE-3763-7FAEE21B7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4" name="Tijdelijke aanduiding voor inhoud 2">
            <a:extLst>
              <a:ext uri="{FF2B5EF4-FFF2-40B4-BE49-F238E27FC236}">
                <a16:creationId xmlns:a16="http://schemas.microsoft.com/office/drawing/2014/main" id="{37B42459-E27D-2641-1BCA-4B8250AA78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460994"/>
              </p:ext>
            </p:extLst>
          </p:nvPr>
        </p:nvGraphicFramePr>
        <p:xfrm>
          <a:off x="632085" y="1921498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A111D98B-79AB-9269-4DE9-2D5E7D146C55}"/>
              </a:ext>
            </a:extLst>
          </p:cNvPr>
          <p:cNvSpPr txBox="1"/>
          <p:nvPr/>
        </p:nvSpPr>
        <p:spPr>
          <a:xfrm>
            <a:off x="3036201" y="5570768"/>
            <a:ext cx="7037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dirty="0"/>
              <a:t>* Woningen waarvoor de corporatie een Energie </a:t>
            </a:r>
            <a:r>
              <a:rPr lang="nl-NL" dirty="0" err="1"/>
              <a:t>PrestatieVergoeding</a:t>
            </a:r>
            <a:r>
              <a:rPr lang="nl-NL" dirty="0"/>
              <a:t>  in rekening brengt. </a:t>
            </a:r>
          </a:p>
        </p:txBody>
      </p:sp>
    </p:spTree>
    <p:extLst>
      <p:ext uri="{BB962C8B-B14F-4D97-AF65-F5344CB8AC3E}">
        <p14:creationId xmlns:p14="http://schemas.microsoft.com/office/powerpoint/2010/main" val="944975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897DEB4-4A88-4293-A935-9B25506C1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BE42BC3-6707-4CBF-9386-048B994A4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3886" y="0"/>
            <a:ext cx="7538114" cy="6858000"/>
          </a:xfrm>
          <a:custGeom>
            <a:avLst/>
            <a:gdLst>
              <a:gd name="connsiteX0" fmla="*/ 366246 w 7538114"/>
              <a:gd name="connsiteY0" fmla="*/ 0 h 6858000"/>
              <a:gd name="connsiteX1" fmla="*/ 2830292 w 7538114"/>
              <a:gd name="connsiteY1" fmla="*/ 0 h 6858000"/>
              <a:gd name="connsiteX2" fmla="*/ 3903260 w 7538114"/>
              <a:gd name="connsiteY2" fmla="*/ 0 h 6858000"/>
              <a:gd name="connsiteX3" fmla="*/ 4597266 w 7538114"/>
              <a:gd name="connsiteY3" fmla="*/ 0 h 6858000"/>
              <a:gd name="connsiteX4" fmla="*/ 7192370 w 7538114"/>
              <a:gd name="connsiteY4" fmla="*/ 0 h 6858000"/>
              <a:gd name="connsiteX5" fmla="*/ 7538114 w 7538114"/>
              <a:gd name="connsiteY5" fmla="*/ 0 h 6858000"/>
              <a:gd name="connsiteX6" fmla="*/ 7538114 w 7538114"/>
              <a:gd name="connsiteY6" fmla="*/ 6858000 h 6858000"/>
              <a:gd name="connsiteX7" fmla="*/ 7192370 w 7538114"/>
              <a:gd name="connsiteY7" fmla="*/ 6858000 h 6858000"/>
              <a:gd name="connsiteX8" fmla="*/ 4597266 w 7538114"/>
              <a:gd name="connsiteY8" fmla="*/ 6858000 h 6858000"/>
              <a:gd name="connsiteX9" fmla="*/ 3903260 w 7538114"/>
              <a:gd name="connsiteY9" fmla="*/ 6858000 h 6858000"/>
              <a:gd name="connsiteX10" fmla="*/ 2830292 w 7538114"/>
              <a:gd name="connsiteY10" fmla="*/ 6858000 h 6858000"/>
              <a:gd name="connsiteX11" fmla="*/ 170314 w 7538114"/>
              <a:gd name="connsiteY11" fmla="*/ 6858000 h 6858000"/>
              <a:gd name="connsiteX12" fmla="*/ 170341 w 7538114"/>
              <a:gd name="connsiteY12" fmla="*/ 6857759 h 6858000"/>
              <a:gd name="connsiteX13" fmla="*/ 173485 w 7538114"/>
              <a:gd name="connsiteY13" fmla="*/ 6852129 h 6858000"/>
              <a:gd name="connsiteX14" fmla="*/ 167544 w 7538114"/>
              <a:gd name="connsiteY14" fmla="*/ 6830335 h 6858000"/>
              <a:gd name="connsiteX15" fmla="*/ 163472 w 7538114"/>
              <a:gd name="connsiteY15" fmla="*/ 6796707 h 6858000"/>
              <a:gd name="connsiteX16" fmla="*/ 160535 w 7538114"/>
              <a:gd name="connsiteY16" fmla="*/ 6780725 h 6858000"/>
              <a:gd name="connsiteX17" fmla="*/ 162318 w 7538114"/>
              <a:gd name="connsiteY17" fmla="*/ 6767829 h 6858000"/>
              <a:gd name="connsiteX18" fmla="*/ 162771 w 7538114"/>
              <a:gd name="connsiteY18" fmla="*/ 6694444 h 6858000"/>
              <a:gd name="connsiteX19" fmla="*/ 165604 w 7538114"/>
              <a:gd name="connsiteY19" fmla="*/ 6677569 h 6858000"/>
              <a:gd name="connsiteX20" fmla="*/ 171255 w 7538114"/>
              <a:gd name="connsiteY20" fmla="*/ 6669571 h 6858000"/>
              <a:gd name="connsiteX21" fmla="*/ 169240 w 7538114"/>
              <a:gd name="connsiteY21" fmla="*/ 6663304 h 6858000"/>
              <a:gd name="connsiteX22" fmla="*/ 169039 w 7538114"/>
              <a:gd name="connsiteY22" fmla="*/ 6618916 h 6858000"/>
              <a:gd name="connsiteX23" fmla="*/ 168392 w 7538114"/>
              <a:gd name="connsiteY23" fmla="*/ 6589960 h 6858000"/>
              <a:gd name="connsiteX24" fmla="*/ 160636 w 7538114"/>
              <a:gd name="connsiteY24" fmla="*/ 6588200 h 6858000"/>
              <a:gd name="connsiteX25" fmla="*/ 157872 w 7538114"/>
              <a:gd name="connsiteY25" fmla="*/ 6562416 h 6858000"/>
              <a:gd name="connsiteX26" fmla="*/ 162851 w 7538114"/>
              <a:gd name="connsiteY26" fmla="*/ 6534939 h 6858000"/>
              <a:gd name="connsiteX27" fmla="*/ 162153 w 7538114"/>
              <a:gd name="connsiteY27" fmla="*/ 6502552 h 6858000"/>
              <a:gd name="connsiteX28" fmla="*/ 161821 w 7538114"/>
              <a:gd name="connsiteY28" fmla="*/ 6483172 h 6858000"/>
              <a:gd name="connsiteX29" fmla="*/ 154586 w 7538114"/>
              <a:gd name="connsiteY29" fmla="*/ 6432309 h 6858000"/>
              <a:gd name="connsiteX30" fmla="*/ 127078 w 7538114"/>
              <a:gd name="connsiteY30" fmla="*/ 6349783 h 6858000"/>
              <a:gd name="connsiteX31" fmla="*/ 123181 w 7538114"/>
              <a:gd name="connsiteY31" fmla="*/ 6323872 h 6858000"/>
              <a:gd name="connsiteX32" fmla="*/ 124767 w 7538114"/>
              <a:gd name="connsiteY32" fmla="*/ 6319343 h 6858000"/>
              <a:gd name="connsiteX33" fmla="*/ 108246 w 7538114"/>
              <a:gd name="connsiteY33" fmla="*/ 6190348 h 6858000"/>
              <a:gd name="connsiteX34" fmla="*/ 107279 w 7538114"/>
              <a:gd name="connsiteY34" fmla="*/ 6167269 h 6858000"/>
              <a:gd name="connsiteX35" fmla="*/ 107883 w 7538114"/>
              <a:gd name="connsiteY35" fmla="*/ 6149986 h 6858000"/>
              <a:gd name="connsiteX36" fmla="*/ 102380 w 7538114"/>
              <a:gd name="connsiteY36" fmla="*/ 6108622 h 6858000"/>
              <a:gd name="connsiteX37" fmla="*/ 90314 w 7538114"/>
              <a:gd name="connsiteY37" fmla="*/ 6041155 h 6858000"/>
              <a:gd name="connsiteX38" fmla="*/ 88409 w 7538114"/>
              <a:gd name="connsiteY38" fmla="*/ 6026587 h 6858000"/>
              <a:gd name="connsiteX39" fmla="*/ 89403 w 7538114"/>
              <a:gd name="connsiteY39" fmla="*/ 6013265 h 6858000"/>
              <a:gd name="connsiteX40" fmla="*/ 91927 w 7538114"/>
              <a:gd name="connsiteY40" fmla="*/ 6009478 h 6858000"/>
              <a:gd name="connsiteX41" fmla="*/ 91302 w 7538114"/>
              <a:gd name="connsiteY41" fmla="*/ 6001336 h 6858000"/>
              <a:gd name="connsiteX42" fmla="*/ 91687 w 7538114"/>
              <a:gd name="connsiteY42" fmla="*/ 5999003 h 6858000"/>
              <a:gd name="connsiteX43" fmla="*/ 93336 w 7538114"/>
              <a:gd name="connsiteY43" fmla="*/ 5985795 h 6858000"/>
              <a:gd name="connsiteX44" fmla="*/ 83190 w 7538114"/>
              <a:gd name="connsiteY44" fmla="*/ 5961758 h 6858000"/>
              <a:gd name="connsiteX45" fmla="*/ 81952 w 7538114"/>
              <a:gd name="connsiteY45" fmla="*/ 5928761 h 6858000"/>
              <a:gd name="connsiteX46" fmla="*/ 67420 w 7538114"/>
              <a:gd name="connsiteY46" fmla="*/ 5787247 h 6858000"/>
              <a:gd name="connsiteX47" fmla="*/ 50760 w 7538114"/>
              <a:gd name="connsiteY47" fmla="*/ 5710700 h 6858000"/>
              <a:gd name="connsiteX48" fmla="*/ 42956 w 7538114"/>
              <a:gd name="connsiteY48" fmla="*/ 5641754 h 6858000"/>
              <a:gd name="connsiteX49" fmla="*/ 29695 w 7538114"/>
              <a:gd name="connsiteY49" fmla="*/ 5602326 h 6858000"/>
              <a:gd name="connsiteX50" fmla="*/ 18841 w 7538114"/>
              <a:gd name="connsiteY50" fmla="*/ 5570885 h 6858000"/>
              <a:gd name="connsiteX51" fmla="*/ 9977 w 7538114"/>
              <a:gd name="connsiteY51" fmla="*/ 5543492 h 6858000"/>
              <a:gd name="connsiteX52" fmla="*/ 5255 w 7538114"/>
              <a:gd name="connsiteY52" fmla="*/ 5531024 h 6858000"/>
              <a:gd name="connsiteX53" fmla="*/ 5447 w 7538114"/>
              <a:gd name="connsiteY53" fmla="*/ 5527845 h 6858000"/>
              <a:gd name="connsiteX54" fmla="*/ 0 w 7538114"/>
              <a:gd name="connsiteY54" fmla="*/ 5507724 h 6858000"/>
              <a:gd name="connsiteX55" fmla="*/ 435 w 7538114"/>
              <a:gd name="connsiteY55" fmla="*/ 5507045 h 6858000"/>
              <a:gd name="connsiteX56" fmla="*/ 1128 w 7538114"/>
              <a:gd name="connsiteY56" fmla="*/ 5499619 h 6858000"/>
              <a:gd name="connsiteX57" fmla="*/ 1291 w 7538114"/>
              <a:gd name="connsiteY57" fmla="*/ 5486342 h 6858000"/>
              <a:gd name="connsiteX58" fmla="*/ 7976 w 7538114"/>
              <a:gd name="connsiteY58" fmla="*/ 5450755 h 6858000"/>
              <a:gd name="connsiteX59" fmla="*/ 2355 w 7538114"/>
              <a:gd name="connsiteY59" fmla="*/ 5429732 h 6858000"/>
              <a:gd name="connsiteX60" fmla="*/ 1499 w 7538114"/>
              <a:gd name="connsiteY60" fmla="*/ 5370432 h 6858000"/>
              <a:gd name="connsiteX61" fmla="*/ 11483 w 7538114"/>
              <a:gd name="connsiteY61" fmla="*/ 5308330 h 6858000"/>
              <a:gd name="connsiteX62" fmla="*/ 12793 w 7538114"/>
              <a:gd name="connsiteY62" fmla="*/ 5246026 h 6858000"/>
              <a:gd name="connsiteX63" fmla="*/ 12525 w 7538114"/>
              <a:gd name="connsiteY63" fmla="*/ 5223468 h 6858000"/>
              <a:gd name="connsiteX64" fmla="*/ 15322 w 7538114"/>
              <a:gd name="connsiteY64" fmla="*/ 5183258 h 6858000"/>
              <a:gd name="connsiteX65" fmla="*/ 18633 w 7538114"/>
              <a:gd name="connsiteY65" fmla="*/ 5164842 h 6858000"/>
              <a:gd name="connsiteX66" fmla="*/ 18428 w 7538114"/>
              <a:gd name="connsiteY66" fmla="*/ 5164034 h 6858000"/>
              <a:gd name="connsiteX67" fmla="*/ 19854 w 7538114"/>
              <a:gd name="connsiteY67" fmla="*/ 5162388 h 6858000"/>
              <a:gd name="connsiteX68" fmla="*/ 20514 w 7538114"/>
              <a:gd name="connsiteY68" fmla="*/ 5158981 h 6858000"/>
              <a:gd name="connsiteX69" fmla="*/ 20089 w 7538114"/>
              <a:gd name="connsiteY69" fmla="*/ 5149681 h 6858000"/>
              <a:gd name="connsiteX70" fmla="*/ 19561 w 7538114"/>
              <a:gd name="connsiteY70" fmla="*/ 5146183 h 6858000"/>
              <a:gd name="connsiteX71" fmla="*/ 19571 w 7538114"/>
              <a:gd name="connsiteY71" fmla="*/ 5141065 h 6858000"/>
              <a:gd name="connsiteX72" fmla="*/ 19690 w 7538114"/>
              <a:gd name="connsiteY72" fmla="*/ 5140937 h 6858000"/>
              <a:gd name="connsiteX73" fmla="*/ 19471 w 7538114"/>
              <a:gd name="connsiteY73" fmla="*/ 5136144 h 6858000"/>
              <a:gd name="connsiteX74" fmla="*/ 16918 w 7538114"/>
              <a:gd name="connsiteY74" fmla="*/ 5112689 h 6858000"/>
              <a:gd name="connsiteX75" fmla="*/ 28071 w 7538114"/>
              <a:gd name="connsiteY75" fmla="*/ 5081696 h 6858000"/>
              <a:gd name="connsiteX76" fmla="*/ 30005 w 7538114"/>
              <a:gd name="connsiteY76" fmla="*/ 5068879 h 6858000"/>
              <a:gd name="connsiteX77" fmla="*/ 31661 w 7538114"/>
              <a:gd name="connsiteY77" fmla="*/ 5062033 h 6858000"/>
              <a:gd name="connsiteX78" fmla="*/ 32169 w 7538114"/>
              <a:gd name="connsiteY78" fmla="*/ 5061608 h 6858000"/>
              <a:gd name="connsiteX79" fmla="*/ 27436 w 7538114"/>
              <a:gd name="connsiteY79" fmla="*/ 5021480 h 6858000"/>
              <a:gd name="connsiteX80" fmla="*/ 26614 w 7538114"/>
              <a:gd name="connsiteY80" fmla="*/ 5013906 h 6858000"/>
              <a:gd name="connsiteX81" fmla="*/ 25056 w 7538114"/>
              <a:gd name="connsiteY81" fmla="*/ 5011767 h 6858000"/>
              <a:gd name="connsiteX82" fmla="*/ 24513 w 7538114"/>
              <a:gd name="connsiteY82" fmla="*/ 5000592 h 6858000"/>
              <a:gd name="connsiteX83" fmla="*/ 24951 w 7538114"/>
              <a:gd name="connsiteY83" fmla="*/ 4999307 h 6858000"/>
              <a:gd name="connsiteX84" fmla="*/ 22644 w 7538114"/>
              <a:gd name="connsiteY84" fmla="*/ 4990090 h 6858000"/>
              <a:gd name="connsiteX85" fmla="*/ 18465 w 7538114"/>
              <a:gd name="connsiteY85" fmla="*/ 4982366 h 6858000"/>
              <a:gd name="connsiteX86" fmla="*/ 20888 w 7538114"/>
              <a:gd name="connsiteY86" fmla="*/ 4887310 h 6858000"/>
              <a:gd name="connsiteX87" fmla="*/ 15781 w 7538114"/>
              <a:gd name="connsiteY87" fmla="*/ 4807298 h 6858000"/>
              <a:gd name="connsiteX88" fmla="*/ 19649 w 7538114"/>
              <a:gd name="connsiteY88" fmla="*/ 4779990 h 6858000"/>
              <a:gd name="connsiteX89" fmla="*/ 21858 w 7538114"/>
              <a:gd name="connsiteY89" fmla="*/ 4664237 h 6858000"/>
              <a:gd name="connsiteX90" fmla="*/ 13583 w 7538114"/>
              <a:gd name="connsiteY90" fmla="*/ 4598607 h 6858000"/>
              <a:gd name="connsiteX91" fmla="*/ 7118 w 7538114"/>
              <a:gd name="connsiteY91" fmla="*/ 4546768 h 6858000"/>
              <a:gd name="connsiteX92" fmla="*/ 14555 w 7538114"/>
              <a:gd name="connsiteY92" fmla="*/ 4522182 h 6858000"/>
              <a:gd name="connsiteX93" fmla="*/ 17290 w 7538114"/>
              <a:gd name="connsiteY93" fmla="*/ 4509768 h 6858000"/>
              <a:gd name="connsiteX94" fmla="*/ 17421 w 7538114"/>
              <a:gd name="connsiteY94" fmla="*/ 4494586 h 6858000"/>
              <a:gd name="connsiteX95" fmla="*/ 18193 w 7538114"/>
              <a:gd name="connsiteY95" fmla="*/ 4440649 h 6858000"/>
              <a:gd name="connsiteX96" fmla="*/ 16616 w 7538114"/>
              <a:gd name="connsiteY96" fmla="*/ 4431853 h 6858000"/>
              <a:gd name="connsiteX97" fmla="*/ 19246 w 7538114"/>
              <a:gd name="connsiteY97" fmla="*/ 4403141 h 6858000"/>
              <a:gd name="connsiteX98" fmla="*/ 19623 w 7538114"/>
              <a:gd name="connsiteY98" fmla="*/ 4356631 h 6858000"/>
              <a:gd name="connsiteX99" fmla="*/ 20293 w 7538114"/>
              <a:gd name="connsiteY99" fmla="*/ 4339937 h 6858000"/>
              <a:gd name="connsiteX100" fmla="*/ 18752 w 7538114"/>
              <a:gd name="connsiteY100" fmla="*/ 4331435 h 6858000"/>
              <a:gd name="connsiteX101" fmla="*/ 24901 w 7538114"/>
              <a:gd name="connsiteY101" fmla="*/ 4320990 h 6858000"/>
              <a:gd name="connsiteX102" fmla="*/ 23734 w 7538114"/>
              <a:gd name="connsiteY102" fmla="*/ 4309111 h 6858000"/>
              <a:gd name="connsiteX103" fmla="*/ 29040 w 7538114"/>
              <a:gd name="connsiteY103" fmla="*/ 4263489 h 6858000"/>
              <a:gd name="connsiteX104" fmla="*/ 29429 w 7538114"/>
              <a:gd name="connsiteY104" fmla="*/ 4258775 h 6858000"/>
              <a:gd name="connsiteX105" fmla="*/ 33702 w 7538114"/>
              <a:gd name="connsiteY105" fmla="*/ 4248512 h 6858000"/>
              <a:gd name="connsiteX106" fmla="*/ 37356 w 7538114"/>
              <a:gd name="connsiteY106" fmla="*/ 4228644 h 6858000"/>
              <a:gd name="connsiteX107" fmla="*/ 50107 w 7538114"/>
              <a:gd name="connsiteY107" fmla="*/ 4193665 h 6858000"/>
              <a:gd name="connsiteX108" fmla="*/ 56192 w 7538114"/>
              <a:gd name="connsiteY108" fmla="*/ 4173105 h 6858000"/>
              <a:gd name="connsiteX109" fmla="*/ 61800 w 7538114"/>
              <a:gd name="connsiteY109" fmla="*/ 4159194 h 6858000"/>
              <a:gd name="connsiteX110" fmla="*/ 69720 w 7538114"/>
              <a:gd name="connsiteY110" fmla="*/ 4118135 h 6858000"/>
              <a:gd name="connsiteX111" fmla="*/ 80190 w 7538114"/>
              <a:gd name="connsiteY111" fmla="*/ 4047713 h 6858000"/>
              <a:gd name="connsiteX112" fmla="*/ 96666 w 7538114"/>
              <a:gd name="connsiteY112" fmla="*/ 3980780 h 6858000"/>
              <a:gd name="connsiteX113" fmla="*/ 107651 w 7538114"/>
              <a:gd name="connsiteY113" fmla="*/ 3941872 h 6858000"/>
              <a:gd name="connsiteX114" fmla="*/ 118444 w 7538114"/>
              <a:gd name="connsiteY114" fmla="*/ 3897465 h 6858000"/>
              <a:gd name="connsiteX115" fmla="*/ 134545 w 7538114"/>
              <a:gd name="connsiteY115" fmla="*/ 3811132 h 6858000"/>
              <a:gd name="connsiteX116" fmla="*/ 145381 w 7538114"/>
              <a:gd name="connsiteY116" fmla="*/ 3746540 h 6858000"/>
              <a:gd name="connsiteX117" fmla="*/ 146587 w 7538114"/>
              <a:gd name="connsiteY117" fmla="*/ 3670275 h 6858000"/>
              <a:gd name="connsiteX118" fmla="*/ 165690 w 7538114"/>
              <a:gd name="connsiteY118" fmla="*/ 3580981 h 6858000"/>
              <a:gd name="connsiteX119" fmla="*/ 163175 w 7538114"/>
              <a:gd name="connsiteY119" fmla="*/ 3570960 h 6858000"/>
              <a:gd name="connsiteX120" fmla="*/ 162665 w 7538114"/>
              <a:gd name="connsiteY120" fmla="*/ 3560693 h 6858000"/>
              <a:gd name="connsiteX121" fmla="*/ 163299 w 7538114"/>
              <a:gd name="connsiteY121" fmla="*/ 3559743 h 6858000"/>
              <a:gd name="connsiteX122" fmla="*/ 164777 w 7538114"/>
              <a:gd name="connsiteY122" fmla="*/ 3548721 h 6858000"/>
              <a:gd name="connsiteX123" fmla="*/ 163708 w 7538114"/>
              <a:gd name="connsiteY123" fmla="*/ 3545693 h 6858000"/>
              <a:gd name="connsiteX124" fmla="*/ 164286 w 7538114"/>
              <a:gd name="connsiteY124" fmla="*/ 3537938 h 6858000"/>
              <a:gd name="connsiteX125" fmla="*/ 164247 w 7538114"/>
              <a:gd name="connsiteY125" fmla="*/ 3522141 h 6858000"/>
              <a:gd name="connsiteX126" fmla="*/ 165343 w 7538114"/>
              <a:gd name="connsiteY126" fmla="*/ 3519672 h 6858000"/>
              <a:gd name="connsiteX127" fmla="*/ 167001 w 7538114"/>
              <a:gd name="connsiteY127" fmla="*/ 3496604 h 6858000"/>
              <a:gd name="connsiteX128" fmla="*/ 167547 w 7538114"/>
              <a:gd name="connsiteY128" fmla="*/ 3496517 h 6858000"/>
              <a:gd name="connsiteX129" fmla="*/ 170301 w 7538114"/>
              <a:gd name="connsiteY129" fmla="*/ 3491023 h 6858000"/>
              <a:gd name="connsiteX130" fmla="*/ 174371 w 7538114"/>
              <a:gd name="connsiteY130" fmla="*/ 3479998 h 6858000"/>
              <a:gd name="connsiteX131" fmla="*/ 190228 w 7538114"/>
              <a:gd name="connsiteY131" fmla="*/ 3457434 h 6858000"/>
              <a:gd name="connsiteX132" fmla="*/ 192016 w 7538114"/>
              <a:gd name="connsiteY132" fmla="*/ 3433411 h 6858000"/>
              <a:gd name="connsiteX133" fmla="*/ 192663 w 7538114"/>
              <a:gd name="connsiteY133" fmla="*/ 3428691 h 6858000"/>
              <a:gd name="connsiteX134" fmla="*/ 192793 w 7538114"/>
              <a:gd name="connsiteY134" fmla="*/ 3428643 h 6858000"/>
              <a:gd name="connsiteX135" fmla="*/ 193710 w 7538114"/>
              <a:gd name="connsiteY135" fmla="*/ 3423760 h 6858000"/>
              <a:gd name="connsiteX136" fmla="*/ 193839 w 7538114"/>
              <a:gd name="connsiteY136" fmla="*/ 3420085 h 6858000"/>
              <a:gd name="connsiteX137" fmla="*/ 195094 w 7538114"/>
              <a:gd name="connsiteY137" fmla="*/ 3410930 h 6858000"/>
              <a:gd name="connsiteX138" fmla="*/ 196311 w 7538114"/>
              <a:gd name="connsiteY138" fmla="*/ 3408092 h 6858000"/>
              <a:gd name="connsiteX139" fmla="*/ 197928 w 7538114"/>
              <a:gd name="connsiteY139" fmla="*/ 3407419 h 6858000"/>
              <a:gd name="connsiteX140" fmla="*/ 197881 w 7538114"/>
              <a:gd name="connsiteY140" fmla="*/ 3406520 h 6858000"/>
              <a:gd name="connsiteX141" fmla="*/ 204222 w 7538114"/>
              <a:gd name="connsiteY141" fmla="*/ 3391015 h 6858000"/>
              <a:gd name="connsiteX142" fmla="*/ 213950 w 7538114"/>
              <a:gd name="connsiteY142" fmla="*/ 3354361 h 6858000"/>
              <a:gd name="connsiteX143" fmla="*/ 217699 w 7538114"/>
              <a:gd name="connsiteY143" fmla="*/ 3332639 h 6858000"/>
              <a:gd name="connsiteX144" fmla="*/ 229963 w 7538114"/>
              <a:gd name="connsiteY144" fmla="*/ 3273935 h 6858000"/>
              <a:gd name="connsiteX145" fmla="*/ 243785 w 7538114"/>
              <a:gd name="connsiteY145" fmla="*/ 3215621 h 6858000"/>
              <a:gd name="connsiteX146" fmla="*/ 259175 w 7538114"/>
              <a:gd name="connsiteY146" fmla="*/ 3189909 h 6858000"/>
              <a:gd name="connsiteX147" fmla="*/ 259988 w 7538114"/>
              <a:gd name="connsiteY147" fmla="*/ 3186579 h 6858000"/>
              <a:gd name="connsiteX148" fmla="*/ 259980 w 7538114"/>
              <a:gd name="connsiteY148" fmla="*/ 3177264 h 6858000"/>
              <a:gd name="connsiteX149" fmla="*/ 259609 w 7538114"/>
              <a:gd name="connsiteY149" fmla="*/ 3173723 h 6858000"/>
              <a:gd name="connsiteX150" fmla="*/ 259848 w 7538114"/>
              <a:gd name="connsiteY150" fmla="*/ 3168622 h 6858000"/>
              <a:gd name="connsiteX151" fmla="*/ 259971 w 7538114"/>
              <a:gd name="connsiteY151" fmla="*/ 3168508 h 6858000"/>
              <a:gd name="connsiteX152" fmla="*/ 259966 w 7538114"/>
              <a:gd name="connsiteY152" fmla="*/ 3163706 h 6858000"/>
              <a:gd name="connsiteX153" fmla="*/ 258467 w 7538114"/>
              <a:gd name="connsiteY153" fmla="*/ 3140064 h 6858000"/>
              <a:gd name="connsiteX154" fmla="*/ 270990 w 7538114"/>
              <a:gd name="connsiteY154" fmla="*/ 3110288 h 6858000"/>
              <a:gd name="connsiteX155" fmla="*/ 273494 w 7538114"/>
              <a:gd name="connsiteY155" fmla="*/ 3097704 h 6858000"/>
              <a:gd name="connsiteX156" fmla="*/ 275456 w 7538114"/>
              <a:gd name="connsiteY156" fmla="*/ 3091047 h 6858000"/>
              <a:gd name="connsiteX157" fmla="*/ 275980 w 7538114"/>
              <a:gd name="connsiteY157" fmla="*/ 3090672 h 6858000"/>
              <a:gd name="connsiteX158" fmla="*/ 274486 w 7538114"/>
              <a:gd name="connsiteY158" fmla="*/ 3068004 h 6858000"/>
              <a:gd name="connsiteX159" fmla="*/ 275226 w 7538114"/>
              <a:gd name="connsiteY159" fmla="*/ 3065087 h 6858000"/>
              <a:gd name="connsiteX160" fmla="*/ 273050 w 7538114"/>
              <a:gd name="connsiteY160" fmla="*/ 3050191 h 6858000"/>
              <a:gd name="connsiteX161" fmla="*/ 272566 w 7538114"/>
              <a:gd name="connsiteY161" fmla="*/ 3042559 h 6858000"/>
              <a:gd name="connsiteX162" fmla="*/ 271107 w 7538114"/>
              <a:gd name="connsiteY162" fmla="*/ 3040271 h 6858000"/>
              <a:gd name="connsiteX163" fmla="*/ 271065 w 7538114"/>
              <a:gd name="connsiteY163" fmla="*/ 3029072 h 6858000"/>
              <a:gd name="connsiteX164" fmla="*/ 271558 w 7538114"/>
              <a:gd name="connsiteY164" fmla="*/ 3027835 h 6858000"/>
              <a:gd name="connsiteX165" fmla="*/ 268717 w 7538114"/>
              <a:gd name="connsiteY165" fmla="*/ 2964245 h 6858000"/>
              <a:gd name="connsiteX166" fmla="*/ 272511 w 7538114"/>
              <a:gd name="connsiteY166" fmla="*/ 2915772 h 6858000"/>
              <a:gd name="connsiteX167" fmla="*/ 270356 w 7538114"/>
              <a:gd name="connsiteY167" fmla="*/ 2825842 h 6858000"/>
              <a:gd name="connsiteX168" fmla="*/ 273897 w 7538114"/>
              <a:gd name="connsiteY168" fmla="*/ 2734957 h 6858000"/>
              <a:gd name="connsiteX169" fmla="*/ 274458 w 7538114"/>
              <a:gd name="connsiteY169" fmla="*/ 2636572 h 6858000"/>
              <a:gd name="connsiteX170" fmla="*/ 279157 w 7538114"/>
              <a:gd name="connsiteY170" fmla="*/ 2604260 h 6858000"/>
              <a:gd name="connsiteX171" fmla="*/ 288131 w 7538114"/>
              <a:gd name="connsiteY171" fmla="*/ 2582747 h 6858000"/>
              <a:gd name="connsiteX172" fmla="*/ 282516 w 7538114"/>
              <a:gd name="connsiteY172" fmla="*/ 2478755 h 6858000"/>
              <a:gd name="connsiteX173" fmla="*/ 287359 w 7538114"/>
              <a:gd name="connsiteY173" fmla="*/ 2451804 h 6858000"/>
              <a:gd name="connsiteX174" fmla="*/ 289577 w 7538114"/>
              <a:gd name="connsiteY174" fmla="*/ 2408801 h 6858000"/>
              <a:gd name="connsiteX175" fmla="*/ 293203 w 7538114"/>
              <a:gd name="connsiteY175" fmla="*/ 2392670 h 6858000"/>
              <a:gd name="connsiteX176" fmla="*/ 304183 w 7538114"/>
              <a:gd name="connsiteY176" fmla="*/ 2330165 h 6858000"/>
              <a:gd name="connsiteX177" fmla="*/ 310900 w 7538114"/>
              <a:gd name="connsiteY177" fmla="*/ 2276363 h 6858000"/>
              <a:gd name="connsiteX178" fmla="*/ 303909 w 7538114"/>
              <a:gd name="connsiteY178" fmla="*/ 2236310 h 6858000"/>
              <a:gd name="connsiteX179" fmla="*/ 306187 w 7538114"/>
              <a:gd name="connsiteY179" fmla="*/ 2232984 h 6858000"/>
              <a:gd name="connsiteX180" fmla="*/ 307158 w 7538114"/>
              <a:gd name="connsiteY180" fmla="*/ 2205763 h 6858000"/>
              <a:gd name="connsiteX181" fmla="*/ 304860 w 7538114"/>
              <a:gd name="connsiteY181" fmla="*/ 2145703 h 6858000"/>
              <a:gd name="connsiteX182" fmla="*/ 304273 w 7538114"/>
              <a:gd name="connsiteY182" fmla="*/ 2092533 h 6858000"/>
              <a:gd name="connsiteX183" fmla="*/ 301642 w 7538114"/>
              <a:gd name="connsiteY183" fmla="*/ 2057359 h 6858000"/>
              <a:gd name="connsiteX184" fmla="*/ 306736 w 7538114"/>
              <a:gd name="connsiteY184" fmla="*/ 2016105 h 6858000"/>
              <a:gd name="connsiteX185" fmla="*/ 316234 w 7538114"/>
              <a:gd name="connsiteY185" fmla="*/ 1983129 h 6858000"/>
              <a:gd name="connsiteX186" fmla="*/ 318238 w 7538114"/>
              <a:gd name="connsiteY186" fmla="*/ 1956745 h 6858000"/>
              <a:gd name="connsiteX187" fmla="*/ 311341 w 7538114"/>
              <a:gd name="connsiteY187" fmla="*/ 1950160 h 6858000"/>
              <a:gd name="connsiteX188" fmla="*/ 323556 w 7538114"/>
              <a:gd name="connsiteY188" fmla="*/ 1879546 h 6858000"/>
              <a:gd name="connsiteX189" fmla="*/ 326085 w 7538114"/>
              <a:gd name="connsiteY189" fmla="*/ 1854893 h 6858000"/>
              <a:gd name="connsiteX190" fmla="*/ 335058 w 7538114"/>
              <a:gd name="connsiteY190" fmla="*/ 1787684 h 6858000"/>
              <a:gd name="connsiteX191" fmla="*/ 345620 w 7538114"/>
              <a:gd name="connsiteY191" fmla="*/ 1720464 h 6858000"/>
              <a:gd name="connsiteX192" fmla="*/ 360760 w 7538114"/>
              <a:gd name="connsiteY192" fmla="*/ 1681196 h 6858000"/>
              <a:gd name="connsiteX193" fmla="*/ 368483 w 7538114"/>
              <a:gd name="connsiteY193" fmla="*/ 1625881 h 6858000"/>
              <a:gd name="connsiteX194" fmla="*/ 371077 w 7538114"/>
              <a:gd name="connsiteY194" fmla="*/ 1616704 h 6858000"/>
              <a:gd name="connsiteX195" fmla="*/ 383008 w 7538114"/>
              <a:gd name="connsiteY195" fmla="*/ 1551493 h 6858000"/>
              <a:gd name="connsiteX196" fmla="*/ 384834 w 7538114"/>
              <a:gd name="connsiteY196" fmla="*/ 1475233 h 6858000"/>
              <a:gd name="connsiteX197" fmla="*/ 418371 w 7538114"/>
              <a:gd name="connsiteY197" fmla="*/ 1380155 h 6858000"/>
              <a:gd name="connsiteX198" fmla="*/ 469641 w 7538114"/>
              <a:gd name="connsiteY198" fmla="*/ 1210871 h 6858000"/>
              <a:gd name="connsiteX199" fmla="*/ 489701 w 7538114"/>
              <a:gd name="connsiteY199" fmla="*/ 1028427 h 6858000"/>
              <a:gd name="connsiteX200" fmla="*/ 486354 w 7538114"/>
              <a:gd name="connsiteY200" fmla="*/ 980383 h 6858000"/>
              <a:gd name="connsiteX201" fmla="*/ 479762 w 7538114"/>
              <a:gd name="connsiteY201" fmla="*/ 839699 h 6858000"/>
              <a:gd name="connsiteX202" fmla="*/ 445664 w 7538114"/>
              <a:gd name="connsiteY202" fmla="*/ 696545 h 6858000"/>
              <a:gd name="connsiteX203" fmla="*/ 440047 w 7538114"/>
              <a:gd name="connsiteY203" fmla="*/ 606615 h 6858000"/>
              <a:gd name="connsiteX204" fmla="*/ 431225 w 7538114"/>
              <a:gd name="connsiteY204" fmla="*/ 563889 h 6858000"/>
              <a:gd name="connsiteX205" fmla="*/ 430803 w 7538114"/>
              <a:gd name="connsiteY205" fmla="*/ 534294 h 6858000"/>
              <a:gd name="connsiteX206" fmla="*/ 429777 w 7538114"/>
              <a:gd name="connsiteY206" fmla="*/ 516548 h 6858000"/>
              <a:gd name="connsiteX207" fmla="*/ 415090 w 7538114"/>
              <a:gd name="connsiteY207" fmla="*/ 485808 h 6858000"/>
              <a:gd name="connsiteX208" fmla="*/ 410499 w 7538114"/>
              <a:gd name="connsiteY208" fmla="*/ 369873 h 6858000"/>
              <a:gd name="connsiteX209" fmla="*/ 425314 w 7538114"/>
              <a:gd name="connsiteY209" fmla="*/ 259180 h 6858000"/>
              <a:gd name="connsiteX210" fmla="*/ 383240 w 7538114"/>
              <a:gd name="connsiteY210" fmla="*/ 94173 h 6858000"/>
              <a:gd name="connsiteX211" fmla="*/ 379938 w 7538114"/>
              <a:gd name="connsiteY211" fmla="*/ 77267 h 6858000"/>
              <a:gd name="connsiteX212" fmla="*/ 373430 w 7538114"/>
              <a:gd name="connsiteY212" fmla="*/ 388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7538114" h="6858000">
                <a:moveTo>
                  <a:pt x="366246" y="0"/>
                </a:moveTo>
                <a:lnTo>
                  <a:pt x="2830292" y="0"/>
                </a:lnTo>
                <a:lnTo>
                  <a:pt x="3903260" y="0"/>
                </a:lnTo>
                <a:lnTo>
                  <a:pt x="4597266" y="0"/>
                </a:lnTo>
                <a:lnTo>
                  <a:pt x="7192370" y="0"/>
                </a:lnTo>
                <a:lnTo>
                  <a:pt x="7538114" y="0"/>
                </a:lnTo>
                <a:lnTo>
                  <a:pt x="7538114" y="6858000"/>
                </a:lnTo>
                <a:lnTo>
                  <a:pt x="7192370" y="6858000"/>
                </a:lnTo>
                <a:lnTo>
                  <a:pt x="4597266" y="6858000"/>
                </a:lnTo>
                <a:lnTo>
                  <a:pt x="3903260" y="6858000"/>
                </a:lnTo>
                <a:lnTo>
                  <a:pt x="2830292" y="6858000"/>
                </a:lnTo>
                <a:lnTo>
                  <a:pt x="170314" y="6858000"/>
                </a:lnTo>
                <a:cubicBezTo>
                  <a:pt x="170323" y="6857920"/>
                  <a:pt x="170332" y="6857839"/>
                  <a:pt x="170341" y="6857759"/>
                </a:cubicBezTo>
                <a:lnTo>
                  <a:pt x="173485" y="6852129"/>
                </a:lnTo>
                <a:lnTo>
                  <a:pt x="167544" y="6830335"/>
                </a:lnTo>
                <a:cubicBezTo>
                  <a:pt x="165474" y="6819600"/>
                  <a:pt x="164100" y="6808301"/>
                  <a:pt x="163472" y="6796707"/>
                </a:cubicBezTo>
                <a:cubicBezTo>
                  <a:pt x="167658" y="6794106"/>
                  <a:pt x="161711" y="6785006"/>
                  <a:pt x="160535" y="6780725"/>
                </a:cubicBezTo>
                <a:cubicBezTo>
                  <a:pt x="163268" y="6780680"/>
                  <a:pt x="164578" y="6771195"/>
                  <a:pt x="162318" y="6767829"/>
                </a:cubicBezTo>
                <a:cubicBezTo>
                  <a:pt x="152545" y="6697090"/>
                  <a:pt x="178083" y="6736894"/>
                  <a:pt x="162771" y="6694444"/>
                </a:cubicBezTo>
                <a:cubicBezTo>
                  <a:pt x="161971" y="6687342"/>
                  <a:pt x="163342" y="6682014"/>
                  <a:pt x="165604" y="6677569"/>
                </a:cubicBezTo>
                <a:lnTo>
                  <a:pt x="171255" y="6669571"/>
                </a:lnTo>
                <a:lnTo>
                  <a:pt x="169240" y="6663304"/>
                </a:lnTo>
                <a:cubicBezTo>
                  <a:pt x="169082" y="6639651"/>
                  <a:pt x="174873" y="6632678"/>
                  <a:pt x="169039" y="6618916"/>
                </a:cubicBezTo>
                <a:cubicBezTo>
                  <a:pt x="181164" y="6598580"/>
                  <a:pt x="170248" y="6605428"/>
                  <a:pt x="168392" y="6589960"/>
                </a:cubicBezTo>
                <a:cubicBezTo>
                  <a:pt x="165975" y="6577758"/>
                  <a:pt x="161323" y="6600160"/>
                  <a:pt x="160636" y="6588200"/>
                </a:cubicBezTo>
                <a:cubicBezTo>
                  <a:pt x="163766" y="6575263"/>
                  <a:pt x="154044" y="6575871"/>
                  <a:pt x="157872" y="6562416"/>
                </a:cubicBezTo>
                <a:cubicBezTo>
                  <a:pt x="165196" y="6565685"/>
                  <a:pt x="156453" y="6535866"/>
                  <a:pt x="162851" y="6534939"/>
                </a:cubicBezTo>
                <a:cubicBezTo>
                  <a:pt x="153702" y="6523511"/>
                  <a:pt x="164973" y="6517769"/>
                  <a:pt x="162153" y="6502552"/>
                </a:cubicBezTo>
                <a:cubicBezTo>
                  <a:pt x="158692" y="6495386"/>
                  <a:pt x="158098" y="6490216"/>
                  <a:pt x="161821" y="6483172"/>
                </a:cubicBezTo>
                <a:cubicBezTo>
                  <a:pt x="144969" y="6450162"/>
                  <a:pt x="161066" y="6463202"/>
                  <a:pt x="154586" y="6432309"/>
                </a:cubicBezTo>
                <a:cubicBezTo>
                  <a:pt x="147771" y="6405695"/>
                  <a:pt x="143349" y="6375524"/>
                  <a:pt x="127078" y="6349783"/>
                </a:cubicBezTo>
                <a:cubicBezTo>
                  <a:pt x="122468" y="6345058"/>
                  <a:pt x="120723" y="6333456"/>
                  <a:pt x="123181" y="6323872"/>
                </a:cubicBezTo>
                <a:cubicBezTo>
                  <a:pt x="123604" y="6322225"/>
                  <a:pt x="124138" y="6320698"/>
                  <a:pt x="124767" y="6319343"/>
                </a:cubicBezTo>
                <a:cubicBezTo>
                  <a:pt x="122278" y="6297089"/>
                  <a:pt x="111161" y="6215694"/>
                  <a:pt x="108246" y="6190348"/>
                </a:cubicBezTo>
                <a:cubicBezTo>
                  <a:pt x="114169" y="6188296"/>
                  <a:pt x="103482" y="6175479"/>
                  <a:pt x="107279" y="6167269"/>
                </a:cubicBezTo>
                <a:cubicBezTo>
                  <a:pt x="110610" y="6161389"/>
                  <a:pt x="108145" y="6156128"/>
                  <a:pt x="107883" y="6149986"/>
                </a:cubicBezTo>
                <a:cubicBezTo>
                  <a:pt x="110502" y="6141894"/>
                  <a:pt x="105773" y="6115502"/>
                  <a:pt x="102380" y="6108622"/>
                </a:cubicBezTo>
                <a:cubicBezTo>
                  <a:pt x="90593" y="6092179"/>
                  <a:pt x="99346" y="6054816"/>
                  <a:pt x="90314" y="6041155"/>
                </a:cubicBezTo>
                <a:cubicBezTo>
                  <a:pt x="88990" y="6036198"/>
                  <a:pt x="88454" y="6031348"/>
                  <a:pt x="88409" y="6026587"/>
                </a:cubicBezTo>
                <a:lnTo>
                  <a:pt x="89403" y="6013265"/>
                </a:lnTo>
                <a:lnTo>
                  <a:pt x="91927" y="6009478"/>
                </a:lnTo>
                <a:lnTo>
                  <a:pt x="91302" y="6001336"/>
                </a:lnTo>
                <a:cubicBezTo>
                  <a:pt x="91431" y="6000558"/>
                  <a:pt x="91559" y="5999781"/>
                  <a:pt x="91687" y="5999003"/>
                </a:cubicBezTo>
                <a:cubicBezTo>
                  <a:pt x="92431" y="5994547"/>
                  <a:pt x="93080" y="5990148"/>
                  <a:pt x="93336" y="5985795"/>
                </a:cubicBezTo>
                <a:cubicBezTo>
                  <a:pt x="80676" y="5991520"/>
                  <a:pt x="93430" y="5949705"/>
                  <a:pt x="83190" y="5961758"/>
                </a:cubicBezTo>
                <a:cubicBezTo>
                  <a:pt x="82399" y="5938832"/>
                  <a:pt x="72862" y="5956319"/>
                  <a:pt x="81952" y="5928761"/>
                </a:cubicBezTo>
                <a:cubicBezTo>
                  <a:pt x="79324" y="5899676"/>
                  <a:pt x="72619" y="5823590"/>
                  <a:pt x="67420" y="5787247"/>
                </a:cubicBezTo>
                <a:cubicBezTo>
                  <a:pt x="53530" y="5750058"/>
                  <a:pt x="57730" y="5736292"/>
                  <a:pt x="50760" y="5710700"/>
                </a:cubicBezTo>
                <a:cubicBezTo>
                  <a:pt x="47368" y="5660911"/>
                  <a:pt x="30723" y="5663675"/>
                  <a:pt x="42956" y="5641754"/>
                </a:cubicBezTo>
                <a:cubicBezTo>
                  <a:pt x="39970" y="5608358"/>
                  <a:pt x="24769" y="5637338"/>
                  <a:pt x="29695" y="5602326"/>
                </a:cubicBezTo>
                <a:cubicBezTo>
                  <a:pt x="27700" y="5601239"/>
                  <a:pt x="20274" y="5573144"/>
                  <a:pt x="18841" y="5570885"/>
                </a:cubicBezTo>
                <a:lnTo>
                  <a:pt x="9977" y="5543492"/>
                </a:lnTo>
                <a:lnTo>
                  <a:pt x="5255" y="5531024"/>
                </a:lnTo>
                <a:lnTo>
                  <a:pt x="5447" y="5527845"/>
                </a:lnTo>
                <a:lnTo>
                  <a:pt x="0" y="5507724"/>
                </a:lnTo>
                <a:lnTo>
                  <a:pt x="435" y="5507045"/>
                </a:lnTo>
                <a:cubicBezTo>
                  <a:pt x="1286" y="5505065"/>
                  <a:pt x="1681" y="5502734"/>
                  <a:pt x="1128" y="5499619"/>
                </a:cubicBezTo>
                <a:cubicBezTo>
                  <a:pt x="9450" y="5498516"/>
                  <a:pt x="3652" y="5495435"/>
                  <a:pt x="1291" y="5486342"/>
                </a:cubicBezTo>
                <a:cubicBezTo>
                  <a:pt x="13688" y="5482600"/>
                  <a:pt x="2464" y="5460320"/>
                  <a:pt x="7976" y="5450755"/>
                </a:cubicBezTo>
                <a:cubicBezTo>
                  <a:pt x="5962" y="5444157"/>
                  <a:pt x="4058" y="5437113"/>
                  <a:pt x="2355" y="5429732"/>
                </a:cubicBezTo>
                <a:lnTo>
                  <a:pt x="1499" y="5370432"/>
                </a:lnTo>
                <a:lnTo>
                  <a:pt x="11483" y="5308330"/>
                </a:lnTo>
                <a:cubicBezTo>
                  <a:pt x="11701" y="5285359"/>
                  <a:pt x="15408" y="5265468"/>
                  <a:pt x="12793" y="5246026"/>
                </a:cubicBezTo>
                <a:cubicBezTo>
                  <a:pt x="15678" y="5238129"/>
                  <a:pt x="16842" y="5230685"/>
                  <a:pt x="12525" y="5223468"/>
                </a:cubicBezTo>
                <a:cubicBezTo>
                  <a:pt x="13966" y="5202031"/>
                  <a:pt x="20131" y="5196842"/>
                  <a:pt x="15322" y="5183258"/>
                </a:cubicBezTo>
                <a:cubicBezTo>
                  <a:pt x="25294" y="5171214"/>
                  <a:pt x="21488" y="5170502"/>
                  <a:pt x="18633" y="5164842"/>
                </a:cubicBezTo>
                <a:cubicBezTo>
                  <a:pt x="18565" y="5164573"/>
                  <a:pt x="18496" y="5164303"/>
                  <a:pt x="18428" y="5164034"/>
                </a:cubicBezTo>
                <a:lnTo>
                  <a:pt x="19854" y="5162388"/>
                </a:lnTo>
                <a:lnTo>
                  <a:pt x="20514" y="5158981"/>
                </a:lnTo>
                <a:lnTo>
                  <a:pt x="20089" y="5149681"/>
                </a:lnTo>
                <a:lnTo>
                  <a:pt x="19561" y="5146183"/>
                </a:lnTo>
                <a:cubicBezTo>
                  <a:pt x="19336" y="5143774"/>
                  <a:pt x="19361" y="5142173"/>
                  <a:pt x="19571" y="5141065"/>
                </a:cubicBezTo>
                <a:lnTo>
                  <a:pt x="19690" y="5140937"/>
                </a:lnTo>
                <a:cubicBezTo>
                  <a:pt x="19617" y="5139339"/>
                  <a:pt x="19544" y="5137742"/>
                  <a:pt x="19471" y="5136144"/>
                </a:cubicBezTo>
                <a:cubicBezTo>
                  <a:pt x="18832" y="5128055"/>
                  <a:pt x="17958" y="5120182"/>
                  <a:pt x="16918" y="5112689"/>
                </a:cubicBezTo>
                <a:cubicBezTo>
                  <a:pt x="23464" y="5106353"/>
                  <a:pt x="15733" y="5078666"/>
                  <a:pt x="28071" y="5081696"/>
                </a:cubicBezTo>
                <a:cubicBezTo>
                  <a:pt x="27036" y="5071588"/>
                  <a:pt x="21912" y="5065475"/>
                  <a:pt x="30005" y="5068879"/>
                </a:cubicBezTo>
                <a:cubicBezTo>
                  <a:pt x="29897" y="5065551"/>
                  <a:pt x="30585" y="5063501"/>
                  <a:pt x="31661" y="5062033"/>
                </a:cubicBezTo>
                <a:lnTo>
                  <a:pt x="32169" y="5061608"/>
                </a:lnTo>
                <a:lnTo>
                  <a:pt x="27436" y="5021480"/>
                </a:lnTo>
                <a:lnTo>
                  <a:pt x="26614" y="5013906"/>
                </a:lnTo>
                <a:lnTo>
                  <a:pt x="25056" y="5011767"/>
                </a:lnTo>
                <a:cubicBezTo>
                  <a:pt x="24110" y="5009457"/>
                  <a:pt x="23701" y="5006147"/>
                  <a:pt x="24513" y="5000592"/>
                </a:cubicBezTo>
                <a:lnTo>
                  <a:pt x="24951" y="4999307"/>
                </a:lnTo>
                <a:lnTo>
                  <a:pt x="22644" y="4990090"/>
                </a:lnTo>
                <a:cubicBezTo>
                  <a:pt x="21579" y="4987122"/>
                  <a:pt x="20222" y="4984494"/>
                  <a:pt x="18465" y="4982366"/>
                </a:cubicBezTo>
                <a:cubicBezTo>
                  <a:pt x="27858" y="4950984"/>
                  <a:pt x="19264" y="4921373"/>
                  <a:pt x="20888" y="4887310"/>
                </a:cubicBezTo>
                <a:cubicBezTo>
                  <a:pt x="17563" y="4848813"/>
                  <a:pt x="18386" y="4829570"/>
                  <a:pt x="15781" y="4807298"/>
                </a:cubicBezTo>
                <a:cubicBezTo>
                  <a:pt x="15634" y="4803627"/>
                  <a:pt x="14440" y="4773874"/>
                  <a:pt x="19649" y="4779990"/>
                </a:cubicBezTo>
                <a:cubicBezTo>
                  <a:pt x="18744" y="4746827"/>
                  <a:pt x="22869" y="4698305"/>
                  <a:pt x="21858" y="4664237"/>
                </a:cubicBezTo>
                <a:cubicBezTo>
                  <a:pt x="34232" y="4642340"/>
                  <a:pt x="11268" y="4621318"/>
                  <a:pt x="13583" y="4598607"/>
                </a:cubicBezTo>
                <a:cubicBezTo>
                  <a:pt x="2193" y="4604819"/>
                  <a:pt x="19974" y="4548010"/>
                  <a:pt x="7118" y="4546768"/>
                </a:cubicBezTo>
                <a:lnTo>
                  <a:pt x="14555" y="4522182"/>
                </a:lnTo>
                <a:lnTo>
                  <a:pt x="17290" y="4509768"/>
                </a:lnTo>
                <a:cubicBezTo>
                  <a:pt x="17884" y="4505118"/>
                  <a:pt x="18021" y="4500115"/>
                  <a:pt x="17421" y="4494586"/>
                </a:cubicBezTo>
                <a:cubicBezTo>
                  <a:pt x="12327" y="4480984"/>
                  <a:pt x="18571" y="4459805"/>
                  <a:pt x="18193" y="4440649"/>
                </a:cubicBezTo>
                <a:lnTo>
                  <a:pt x="16616" y="4431853"/>
                </a:lnTo>
                <a:lnTo>
                  <a:pt x="19246" y="4403141"/>
                </a:lnTo>
                <a:cubicBezTo>
                  <a:pt x="19372" y="4387638"/>
                  <a:pt x="19497" y="4372134"/>
                  <a:pt x="19623" y="4356631"/>
                </a:cubicBezTo>
                <a:cubicBezTo>
                  <a:pt x="19508" y="4349062"/>
                  <a:pt x="15847" y="4339045"/>
                  <a:pt x="20293" y="4339937"/>
                </a:cubicBezTo>
                <a:lnTo>
                  <a:pt x="18752" y="4331435"/>
                </a:lnTo>
                <a:cubicBezTo>
                  <a:pt x="19520" y="4328277"/>
                  <a:pt x="24070" y="4324711"/>
                  <a:pt x="24901" y="4320990"/>
                </a:cubicBezTo>
                <a:lnTo>
                  <a:pt x="23734" y="4309111"/>
                </a:lnTo>
                <a:cubicBezTo>
                  <a:pt x="24423" y="4299527"/>
                  <a:pt x="28090" y="4271878"/>
                  <a:pt x="29040" y="4263489"/>
                </a:cubicBezTo>
                <a:cubicBezTo>
                  <a:pt x="29169" y="4261918"/>
                  <a:pt x="29300" y="4260346"/>
                  <a:pt x="29429" y="4258775"/>
                </a:cubicBezTo>
                <a:lnTo>
                  <a:pt x="33702" y="4248512"/>
                </a:lnTo>
                <a:cubicBezTo>
                  <a:pt x="36933" y="4241044"/>
                  <a:pt x="39109" y="4235167"/>
                  <a:pt x="37356" y="4228644"/>
                </a:cubicBezTo>
                <a:cubicBezTo>
                  <a:pt x="41530" y="4217526"/>
                  <a:pt x="53227" y="4209759"/>
                  <a:pt x="50107" y="4193665"/>
                </a:cubicBezTo>
                <a:cubicBezTo>
                  <a:pt x="55406" y="4198550"/>
                  <a:pt x="50749" y="4175793"/>
                  <a:pt x="56192" y="4173105"/>
                </a:cubicBezTo>
                <a:cubicBezTo>
                  <a:pt x="60575" y="4171863"/>
                  <a:pt x="60184" y="4164671"/>
                  <a:pt x="61800" y="4159194"/>
                </a:cubicBezTo>
                <a:cubicBezTo>
                  <a:pt x="66276" y="4155290"/>
                  <a:pt x="70363" y="4127730"/>
                  <a:pt x="69720" y="4118135"/>
                </a:cubicBezTo>
                <a:cubicBezTo>
                  <a:pt x="65265" y="4091091"/>
                  <a:pt x="83289" y="4069336"/>
                  <a:pt x="80190" y="4047713"/>
                </a:cubicBezTo>
                <a:cubicBezTo>
                  <a:pt x="84682" y="4020435"/>
                  <a:pt x="92089" y="3998420"/>
                  <a:pt x="96666" y="3980780"/>
                </a:cubicBezTo>
                <a:cubicBezTo>
                  <a:pt x="98580" y="3977851"/>
                  <a:pt x="106155" y="3945259"/>
                  <a:pt x="107651" y="3941872"/>
                </a:cubicBezTo>
                <a:cubicBezTo>
                  <a:pt x="111761" y="3922504"/>
                  <a:pt x="112043" y="3930219"/>
                  <a:pt x="118444" y="3897465"/>
                </a:cubicBezTo>
                <a:cubicBezTo>
                  <a:pt x="124996" y="3869981"/>
                  <a:pt x="127657" y="3841768"/>
                  <a:pt x="134545" y="3811132"/>
                </a:cubicBezTo>
                <a:cubicBezTo>
                  <a:pt x="143817" y="3778601"/>
                  <a:pt x="141464" y="3759343"/>
                  <a:pt x="145381" y="3746540"/>
                </a:cubicBezTo>
                <a:cubicBezTo>
                  <a:pt x="156739" y="3719637"/>
                  <a:pt x="147664" y="3711291"/>
                  <a:pt x="146587" y="3670275"/>
                </a:cubicBezTo>
                <a:cubicBezTo>
                  <a:pt x="154134" y="3638754"/>
                  <a:pt x="151397" y="3605028"/>
                  <a:pt x="165690" y="3580981"/>
                </a:cubicBezTo>
                <a:cubicBezTo>
                  <a:pt x="164433" y="3577837"/>
                  <a:pt x="163639" y="3574469"/>
                  <a:pt x="163175" y="3570960"/>
                </a:cubicBezTo>
                <a:lnTo>
                  <a:pt x="162665" y="3560693"/>
                </a:lnTo>
                <a:lnTo>
                  <a:pt x="163299" y="3559743"/>
                </a:lnTo>
                <a:cubicBezTo>
                  <a:pt x="165039" y="3554949"/>
                  <a:pt x="165246" y="3551528"/>
                  <a:pt x="164777" y="3548721"/>
                </a:cubicBezTo>
                <a:lnTo>
                  <a:pt x="163708" y="3545693"/>
                </a:lnTo>
                <a:lnTo>
                  <a:pt x="164286" y="3537938"/>
                </a:lnTo>
                <a:cubicBezTo>
                  <a:pt x="164273" y="3532672"/>
                  <a:pt x="164261" y="3527407"/>
                  <a:pt x="164247" y="3522141"/>
                </a:cubicBezTo>
                <a:lnTo>
                  <a:pt x="165343" y="3519672"/>
                </a:lnTo>
                <a:lnTo>
                  <a:pt x="167001" y="3496604"/>
                </a:lnTo>
                <a:lnTo>
                  <a:pt x="167547" y="3496517"/>
                </a:lnTo>
                <a:cubicBezTo>
                  <a:pt x="168811" y="3495796"/>
                  <a:pt x="169814" y="3494272"/>
                  <a:pt x="170301" y="3491023"/>
                </a:cubicBezTo>
                <a:cubicBezTo>
                  <a:pt x="177219" y="3499391"/>
                  <a:pt x="173541" y="3490314"/>
                  <a:pt x="174371" y="3479998"/>
                </a:cubicBezTo>
                <a:cubicBezTo>
                  <a:pt x="185299" y="3490692"/>
                  <a:pt x="183023" y="3459350"/>
                  <a:pt x="190228" y="3457434"/>
                </a:cubicBezTo>
                <a:cubicBezTo>
                  <a:pt x="190591" y="3449617"/>
                  <a:pt x="191174" y="3441542"/>
                  <a:pt x="192016" y="3433411"/>
                </a:cubicBezTo>
                <a:lnTo>
                  <a:pt x="192663" y="3428691"/>
                </a:lnTo>
                <a:cubicBezTo>
                  <a:pt x="192706" y="3428676"/>
                  <a:pt x="192750" y="3428659"/>
                  <a:pt x="192793" y="3428643"/>
                </a:cubicBezTo>
                <a:cubicBezTo>
                  <a:pt x="193186" y="3427720"/>
                  <a:pt x="193494" y="3426206"/>
                  <a:pt x="193710" y="3423760"/>
                </a:cubicBezTo>
                <a:cubicBezTo>
                  <a:pt x="193753" y="3422535"/>
                  <a:pt x="193797" y="3421310"/>
                  <a:pt x="193839" y="3420085"/>
                </a:cubicBezTo>
                <a:lnTo>
                  <a:pt x="195094" y="3410930"/>
                </a:lnTo>
                <a:lnTo>
                  <a:pt x="196311" y="3408092"/>
                </a:lnTo>
                <a:lnTo>
                  <a:pt x="197928" y="3407419"/>
                </a:lnTo>
                <a:cubicBezTo>
                  <a:pt x="197912" y="3407119"/>
                  <a:pt x="197897" y="3406820"/>
                  <a:pt x="197881" y="3406520"/>
                </a:cubicBezTo>
                <a:cubicBezTo>
                  <a:pt x="196231" y="3399306"/>
                  <a:pt x="192821" y="3396220"/>
                  <a:pt x="204222" y="3391015"/>
                </a:cubicBezTo>
                <a:cubicBezTo>
                  <a:pt x="202162" y="3374996"/>
                  <a:pt x="208811" y="3373934"/>
                  <a:pt x="213950" y="3354361"/>
                </a:cubicBezTo>
                <a:cubicBezTo>
                  <a:pt x="211218" y="3344737"/>
                  <a:pt x="213619" y="3338360"/>
                  <a:pt x="217699" y="3332639"/>
                </a:cubicBezTo>
                <a:cubicBezTo>
                  <a:pt x="218717" y="3312409"/>
                  <a:pt x="225688" y="3295747"/>
                  <a:pt x="229963" y="3273935"/>
                </a:cubicBezTo>
                <a:cubicBezTo>
                  <a:pt x="228293" y="3248488"/>
                  <a:pt x="239257" y="3238943"/>
                  <a:pt x="243785" y="3215621"/>
                </a:cubicBezTo>
                <a:cubicBezTo>
                  <a:pt x="237893" y="3192522"/>
                  <a:pt x="253940" y="3201000"/>
                  <a:pt x="259175" y="3189909"/>
                </a:cubicBezTo>
                <a:lnTo>
                  <a:pt x="259988" y="3186579"/>
                </a:lnTo>
                <a:lnTo>
                  <a:pt x="259980" y="3177264"/>
                </a:lnTo>
                <a:lnTo>
                  <a:pt x="259609" y="3173723"/>
                </a:lnTo>
                <a:cubicBezTo>
                  <a:pt x="259490" y="3171299"/>
                  <a:pt x="259588" y="3169704"/>
                  <a:pt x="259848" y="3168622"/>
                </a:cubicBezTo>
                <a:lnTo>
                  <a:pt x="259971" y="3168508"/>
                </a:lnTo>
                <a:cubicBezTo>
                  <a:pt x="259969" y="3166907"/>
                  <a:pt x="259968" y="3165307"/>
                  <a:pt x="259966" y="3163706"/>
                </a:cubicBezTo>
                <a:cubicBezTo>
                  <a:pt x="259691" y="3155577"/>
                  <a:pt x="259171" y="3147642"/>
                  <a:pt x="258467" y="3140064"/>
                </a:cubicBezTo>
                <a:cubicBezTo>
                  <a:pt x="265286" y="3134408"/>
                  <a:pt x="258805" y="3106027"/>
                  <a:pt x="270990" y="3110288"/>
                </a:cubicBezTo>
                <a:cubicBezTo>
                  <a:pt x="270407" y="3100106"/>
                  <a:pt x="265565" y="3093497"/>
                  <a:pt x="273494" y="3097704"/>
                </a:cubicBezTo>
                <a:cubicBezTo>
                  <a:pt x="273534" y="3094376"/>
                  <a:pt x="274313" y="3092401"/>
                  <a:pt x="275456" y="3091047"/>
                </a:cubicBezTo>
                <a:lnTo>
                  <a:pt x="275980" y="3090672"/>
                </a:lnTo>
                <a:lnTo>
                  <a:pt x="274486" y="3068004"/>
                </a:lnTo>
                <a:lnTo>
                  <a:pt x="275226" y="3065087"/>
                </a:lnTo>
                <a:lnTo>
                  <a:pt x="273050" y="3050191"/>
                </a:lnTo>
                <a:cubicBezTo>
                  <a:pt x="272889" y="3047647"/>
                  <a:pt x="272728" y="3045103"/>
                  <a:pt x="272566" y="3042559"/>
                </a:cubicBezTo>
                <a:lnTo>
                  <a:pt x="271107" y="3040271"/>
                </a:lnTo>
                <a:cubicBezTo>
                  <a:pt x="270265" y="3037872"/>
                  <a:pt x="270006" y="3034528"/>
                  <a:pt x="271065" y="3029072"/>
                </a:cubicBezTo>
                <a:lnTo>
                  <a:pt x="271558" y="3027835"/>
                </a:lnTo>
                <a:cubicBezTo>
                  <a:pt x="270688" y="3024705"/>
                  <a:pt x="268559" y="2982922"/>
                  <a:pt x="268717" y="2964245"/>
                </a:cubicBezTo>
                <a:cubicBezTo>
                  <a:pt x="279502" y="2933904"/>
                  <a:pt x="269365" y="2949568"/>
                  <a:pt x="272511" y="2915772"/>
                </a:cubicBezTo>
                <a:cubicBezTo>
                  <a:pt x="272017" y="2877552"/>
                  <a:pt x="270125" y="2850992"/>
                  <a:pt x="270356" y="2825842"/>
                </a:cubicBezTo>
                <a:cubicBezTo>
                  <a:pt x="269433" y="2814032"/>
                  <a:pt x="268938" y="2727859"/>
                  <a:pt x="273897" y="2734957"/>
                </a:cubicBezTo>
                <a:cubicBezTo>
                  <a:pt x="264242" y="2698391"/>
                  <a:pt x="277769" y="2677127"/>
                  <a:pt x="274458" y="2636572"/>
                </a:cubicBezTo>
                <a:cubicBezTo>
                  <a:pt x="287792" y="2615986"/>
                  <a:pt x="275829" y="2626668"/>
                  <a:pt x="279157" y="2604260"/>
                </a:cubicBezTo>
                <a:cubicBezTo>
                  <a:pt x="279270" y="2587221"/>
                  <a:pt x="288019" y="2599786"/>
                  <a:pt x="288131" y="2582747"/>
                </a:cubicBezTo>
                <a:cubicBezTo>
                  <a:pt x="260352" y="2545890"/>
                  <a:pt x="290145" y="2525479"/>
                  <a:pt x="282516" y="2478755"/>
                </a:cubicBezTo>
                <a:lnTo>
                  <a:pt x="287359" y="2451804"/>
                </a:lnTo>
                <a:cubicBezTo>
                  <a:pt x="285426" y="2443087"/>
                  <a:pt x="285710" y="2414879"/>
                  <a:pt x="289577" y="2408801"/>
                </a:cubicBezTo>
                <a:cubicBezTo>
                  <a:pt x="290424" y="2402768"/>
                  <a:pt x="289064" y="2396183"/>
                  <a:pt x="293203" y="2392670"/>
                </a:cubicBezTo>
                <a:cubicBezTo>
                  <a:pt x="295637" y="2379564"/>
                  <a:pt x="301233" y="2349549"/>
                  <a:pt x="304183" y="2330165"/>
                </a:cubicBezTo>
                <a:cubicBezTo>
                  <a:pt x="298973" y="2319718"/>
                  <a:pt x="309550" y="2303314"/>
                  <a:pt x="310900" y="2276363"/>
                </a:cubicBezTo>
                <a:cubicBezTo>
                  <a:pt x="304874" y="2264930"/>
                  <a:pt x="311891" y="2258198"/>
                  <a:pt x="303909" y="2236310"/>
                </a:cubicBezTo>
                <a:cubicBezTo>
                  <a:pt x="304734" y="2235412"/>
                  <a:pt x="305502" y="2234293"/>
                  <a:pt x="306187" y="2232984"/>
                </a:cubicBezTo>
                <a:cubicBezTo>
                  <a:pt x="310170" y="2225381"/>
                  <a:pt x="310605" y="2213194"/>
                  <a:pt x="307158" y="2205763"/>
                </a:cubicBezTo>
                <a:cubicBezTo>
                  <a:pt x="296601" y="2170883"/>
                  <a:pt x="306474" y="2175442"/>
                  <a:pt x="304860" y="2145703"/>
                </a:cubicBezTo>
                <a:cubicBezTo>
                  <a:pt x="304314" y="2112090"/>
                  <a:pt x="314083" y="2134724"/>
                  <a:pt x="304273" y="2092533"/>
                </a:cubicBezTo>
                <a:cubicBezTo>
                  <a:pt x="308983" y="2088154"/>
                  <a:pt x="303590" y="2066396"/>
                  <a:pt x="301642" y="2057359"/>
                </a:cubicBezTo>
                <a:cubicBezTo>
                  <a:pt x="301720" y="2041038"/>
                  <a:pt x="313213" y="2032807"/>
                  <a:pt x="306736" y="2016105"/>
                </a:cubicBezTo>
                <a:cubicBezTo>
                  <a:pt x="312847" y="2019262"/>
                  <a:pt x="310007" y="1975377"/>
                  <a:pt x="316234" y="1983129"/>
                </a:cubicBezTo>
                <a:cubicBezTo>
                  <a:pt x="322177" y="1972692"/>
                  <a:pt x="313034" y="1967129"/>
                  <a:pt x="318238" y="1956745"/>
                </a:cubicBezTo>
                <a:cubicBezTo>
                  <a:pt x="319718" y="1944884"/>
                  <a:pt x="311423" y="1963350"/>
                  <a:pt x="311341" y="1950160"/>
                </a:cubicBezTo>
                <a:lnTo>
                  <a:pt x="323556" y="1879546"/>
                </a:lnTo>
                <a:cubicBezTo>
                  <a:pt x="320263" y="1869846"/>
                  <a:pt x="322312" y="1862247"/>
                  <a:pt x="326085" y="1854893"/>
                </a:cubicBezTo>
                <a:cubicBezTo>
                  <a:pt x="325955" y="1832625"/>
                  <a:pt x="332007" y="1812578"/>
                  <a:pt x="335058" y="1787684"/>
                </a:cubicBezTo>
                <a:cubicBezTo>
                  <a:pt x="331933" y="1760490"/>
                  <a:pt x="342400" y="1747069"/>
                  <a:pt x="345620" y="1720464"/>
                </a:cubicBezTo>
                <a:cubicBezTo>
                  <a:pt x="337355" y="1693643"/>
                  <a:pt x="360215" y="1703686"/>
                  <a:pt x="360760" y="1681196"/>
                </a:cubicBezTo>
                <a:cubicBezTo>
                  <a:pt x="353923" y="1644243"/>
                  <a:pt x="368449" y="1682451"/>
                  <a:pt x="368483" y="1625881"/>
                </a:cubicBezTo>
                <a:cubicBezTo>
                  <a:pt x="367181" y="1622619"/>
                  <a:pt x="369088" y="1615868"/>
                  <a:pt x="371077" y="1616704"/>
                </a:cubicBezTo>
                <a:cubicBezTo>
                  <a:pt x="371005" y="1604306"/>
                  <a:pt x="384453" y="1569256"/>
                  <a:pt x="383008" y="1551493"/>
                </a:cubicBezTo>
                <a:cubicBezTo>
                  <a:pt x="390598" y="1517303"/>
                  <a:pt x="381821" y="1500132"/>
                  <a:pt x="384834" y="1475233"/>
                </a:cubicBezTo>
                <a:cubicBezTo>
                  <a:pt x="393221" y="1446677"/>
                  <a:pt x="400498" y="1430031"/>
                  <a:pt x="418371" y="1380155"/>
                </a:cubicBezTo>
                <a:lnTo>
                  <a:pt x="469641" y="1210871"/>
                </a:lnTo>
                <a:cubicBezTo>
                  <a:pt x="507460" y="1148093"/>
                  <a:pt x="486915" y="1066841"/>
                  <a:pt x="489701" y="1028427"/>
                </a:cubicBezTo>
                <a:cubicBezTo>
                  <a:pt x="478454" y="1012506"/>
                  <a:pt x="490925" y="999600"/>
                  <a:pt x="486354" y="980383"/>
                </a:cubicBezTo>
                <a:cubicBezTo>
                  <a:pt x="483880" y="937629"/>
                  <a:pt x="471099" y="895192"/>
                  <a:pt x="479762" y="839699"/>
                </a:cubicBezTo>
                <a:cubicBezTo>
                  <a:pt x="444550" y="814685"/>
                  <a:pt x="465776" y="749644"/>
                  <a:pt x="445664" y="696545"/>
                </a:cubicBezTo>
                <a:cubicBezTo>
                  <a:pt x="441558" y="665722"/>
                  <a:pt x="459046" y="617297"/>
                  <a:pt x="440047" y="606615"/>
                </a:cubicBezTo>
                <a:cubicBezTo>
                  <a:pt x="451675" y="592509"/>
                  <a:pt x="432892" y="579307"/>
                  <a:pt x="431225" y="563889"/>
                </a:cubicBezTo>
                <a:cubicBezTo>
                  <a:pt x="438618" y="551582"/>
                  <a:pt x="432225" y="545475"/>
                  <a:pt x="430803" y="534294"/>
                </a:cubicBezTo>
                <a:cubicBezTo>
                  <a:pt x="435364" y="529230"/>
                  <a:pt x="435126" y="519767"/>
                  <a:pt x="429777" y="516548"/>
                </a:cubicBezTo>
                <a:cubicBezTo>
                  <a:pt x="417444" y="521116"/>
                  <a:pt x="423596" y="488251"/>
                  <a:pt x="415090" y="485808"/>
                </a:cubicBezTo>
                <a:cubicBezTo>
                  <a:pt x="413316" y="466733"/>
                  <a:pt x="424116" y="383903"/>
                  <a:pt x="410499" y="369873"/>
                </a:cubicBezTo>
                <a:cubicBezTo>
                  <a:pt x="404034" y="331308"/>
                  <a:pt x="425696" y="275570"/>
                  <a:pt x="425314" y="259180"/>
                </a:cubicBezTo>
                <a:cubicBezTo>
                  <a:pt x="450188" y="242918"/>
                  <a:pt x="384634" y="163766"/>
                  <a:pt x="383240" y="94173"/>
                </a:cubicBezTo>
                <a:cubicBezTo>
                  <a:pt x="385641" y="84795"/>
                  <a:pt x="385609" y="79782"/>
                  <a:pt x="379938" y="77267"/>
                </a:cubicBezTo>
                <a:cubicBezTo>
                  <a:pt x="378301" y="68220"/>
                  <a:pt x="376144" y="54774"/>
                  <a:pt x="373430" y="3885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FC52D2-6E79-EF77-8443-F3B53D3DA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0" y="609600"/>
            <a:ext cx="5310116" cy="1322887"/>
          </a:xfrm>
        </p:spPr>
        <p:txBody>
          <a:bodyPr>
            <a:normAutofit/>
          </a:bodyPr>
          <a:lstStyle/>
          <a:p>
            <a:r>
              <a:rPr lang="nl-NL" dirty="0"/>
              <a:t>Een vraag aan u…</a:t>
            </a:r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0B934ECE-992E-2704-1F32-C646824E4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427" y="1573971"/>
            <a:ext cx="3720152" cy="3720152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2AC590-B930-FC87-311A-B841AE061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194102"/>
            <a:ext cx="5310116" cy="39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Welke maatregelen zou u zelf willen nemen om uw energieverbruik te optimaliseren?</a:t>
            </a:r>
          </a:p>
        </p:txBody>
      </p:sp>
    </p:spTree>
    <p:extLst>
      <p:ext uri="{BB962C8B-B14F-4D97-AF65-F5344CB8AC3E}">
        <p14:creationId xmlns:p14="http://schemas.microsoft.com/office/powerpoint/2010/main" val="2264764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158ABF-65B4-767D-4BC5-EE7259CDE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Mogelijke oplossingen en wat u zelf alvast kunt doen</a:t>
            </a:r>
            <a:br>
              <a:rPr lang="nl-NL">
                <a:solidFill>
                  <a:srgbClr val="FFFFFF"/>
                </a:solidFill>
              </a:rPr>
            </a:br>
            <a:endParaRPr lang="nl-NL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019B57-0332-1440-FF06-C2DC8C0CC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nl-NL" altLang="nl-NL" sz="2400" b="1" dirty="0"/>
              <a:t> Verhoog uw eigen verbruik</a:t>
            </a:r>
            <a:r>
              <a:rPr lang="nl-NL" altLang="nl-NL" sz="2400" dirty="0"/>
              <a:t>: Dit is de belangrijkste manier om de gevolgen te beperken. Bijvoorbeeld een thuisbatterij overwegen, uw elektrische auto overdag opladen, of energie-intensieve apparaten aanzetten als je zonnepanelen veel stroom produceren.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nl-NL" altLang="nl-NL" sz="24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nl-NL" altLang="nl-NL" sz="2400" b="1" dirty="0"/>
              <a:t> Realiseer je dat zonnepanelen nog steeds lonend zijn</a:t>
            </a:r>
            <a:r>
              <a:rPr lang="nl-NL" altLang="nl-NL" sz="2400" dirty="0"/>
              <a:t>: Zelf opgewekte stroom blijft vaak nog steeds goedkoper dan stroom van het net, en zonnepanelen blijven een duurzame investering, (Bron: Solar Magazine)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nl-NL" altLang="nl-NL" sz="2400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nl-NL" altLang="nl-NL" sz="2400" b="1" dirty="0"/>
              <a:t> Blijf op de hoogte</a:t>
            </a:r>
            <a:r>
              <a:rPr lang="nl-NL" altLang="nl-NL" sz="2400" dirty="0"/>
              <a:t>: De regels en de </a:t>
            </a:r>
            <a:r>
              <a:rPr lang="nl-NL" altLang="nl-NL" sz="2400" dirty="0" err="1"/>
              <a:t>terugleververgoedingen</a:t>
            </a:r>
            <a:r>
              <a:rPr lang="nl-NL" altLang="nl-NL" sz="2400" dirty="0"/>
              <a:t> kunnen nog veranderen. Houd de berichtgeving van je energieleverancier in de gaten. 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305148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7DBC44-F4D3-61CD-8399-F0431BF24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092" y="93276"/>
            <a:ext cx="10515600" cy="1325563"/>
          </a:xfrm>
        </p:spPr>
        <p:txBody>
          <a:bodyPr/>
          <a:lstStyle/>
          <a:p>
            <a:r>
              <a:rPr lang="nl-NL" dirty="0"/>
              <a:t>Energie Prestatievergoeding (EPV)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78C8939-D55D-5A26-8C5C-C5997E56F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010C148-693F-8A10-A0F6-CFAB4B170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849" y="2168389"/>
            <a:ext cx="4256509" cy="366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02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C0E1B8-9875-7A30-070D-9151EAC1E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2" y="3050434"/>
            <a:ext cx="3722933" cy="757130"/>
          </a:xfrm>
          <a:ln w="25400" cap="sq">
            <a:solidFill>
              <a:srgbClr val="FFFFFF"/>
            </a:solidFill>
            <a:miter lim="800000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Energie Prestatievergoeding (EPV)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17CD05-6D3F-1165-556C-8764EB37A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536" y="640080"/>
            <a:ext cx="5053066" cy="25466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200" dirty="0"/>
              <a:t>Wat is </a:t>
            </a:r>
            <a:r>
              <a:rPr lang="en-US" sz="3200" dirty="0" err="1"/>
              <a:t>een</a:t>
            </a:r>
            <a:r>
              <a:rPr lang="en-US" sz="3200" dirty="0"/>
              <a:t> EPV?</a:t>
            </a:r>
          </a:p>
          <a:p>
            <a:pPr marL="0"/>
            <a:endParaRPr lang="en-US" sz="2000" dirty="0"/>
          </a:p>
          <a:p>
            <a:pPr marL="0"/>
            <a:endParaRPr lang="en-US" sz="20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AB99249-FACF-65DB-0840-82B6C630E110}"/>
              </a:ext>
            </a:extLst>
          </p:cNvPr>
          <p:cNvSpPr txBox="1"/>
          <p:nvPr/>
        </p:nvSpPr>
        <p:spPr>
          <a:xfrm>
            <a:off x="6570203" y="1383957"/>
            <a:ext cx="5428207" cy="4833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Een EPV (</a:t>
            </a:r>
            <a:r>
              <a:rPr lang="en-US" sz="2400" dirty="0" err="1"/>
              <a:t>Energieprestatievergoeding</a:t>
            </a:r>
            <a:r>
              <a:rPr lang="en-US" sz="2400" dirty="0"/>
              <a:t>) is </a:t>
            </a:r>
            <a:r>
              <a:rPr lang="en-US" sz="2400" dirty="0" err="1"/>
              <a:t>een</a:t>
            </a:r>
            <a:r>
              <a:rPr lang="en-US" sz="2400" dirty="0"/>
              <a:t> </a:t>
            </a:r>
            <a:r>
              <a:rPr lang="en-US" sz="2400" dirty="0" err="1"/>
              <a:t>maandelijkse</a:t>
            </a:r>
            <a:r>
              <a:rPr lang="en-US" sz="2400" dirty="0"/>
              <a:t> </a:t>
            </a:r>
            <a:r>
              <a:rPr lang="en-US" sz="2400" dirty="0" err="1"/>
              <a:t>vergoeding</a:t>
            </a:r>
            <a:r>
              <a:rPr lang="en-US" sz="2400" dirty="0"/>
              <a:t> 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die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verhuurder</a:t>
            </a:r>
            <a:r>
              <a:rPr lang="en-US" sz="2400" dirty="0"/>
              <a:t> mag </a:t>
            </a:r>
            <a:r>
              <a:rPr lang="en-US" sz="2400" dirty="0" err="1"/>
              <a:t>vragen</a:t>
            </a:r>
            <a:r>
              <a:rPr lang="en-US" sz="2400" dirty="0"/>
              <a:t> </a:t>
            </a:r>
            <a:r>
              <a:rPr lang="en-US" sz="2400" dirty="0" err="1"/>
              <a:t>aan</a:t>
            </a:r>
            <a:r>
              <a:rPr lang="en-US" sz="2400" dirty="0"/>
              <a:t> </a:t>
            </a:r>
            <a:r>
              <a:rPr lang="en-US" sz="2400" dirty="0" err="1"/>
              <a:t>huurders</a:t>
            </a:r>
            <a:r>
              <a:rPr lang="en-US" sz="2400" dirty="0"/>
              <a:t> van </a:t>
            </a:r>
            <a:r>
              <a:rPr lang="en-US" sz="2400" dirty="0" err="1"/>
              <a:t>een</a:t>
            </a:r>
            <a:r>
              <a:rPr lang="en-US" sz="2400" dirty="0"/>
              <a:t> </a:t>
            </a:r>
            <a:r>
              <a:rPr lang="en-US" sz="2400" dirty="0" err="1"/>
              <a:t>zeer</a:t>
            </a:r>
            <a:r>
              <a:rPr lang="en-US" sz="2400" dirty="0"/>
              <a:t> </a:t>
            </a:r>
            <a:r>
              <a:rPr lang="en-US" sz="2400" dirty="0" err="1"/>
              <a:t>energiezuinige</a:t>
            </a:r>
            <a:r>
              <a:rPr lang="en-US" sz="2400" dirty="0"/>
              <a:t> of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Nul</a:t>
            </a:r>
            <a:r>
              <a:rPr lang="en-US" sz="2400" dirty="0"/>
              <a:t>-op-de-Meter-</a:t>
            </a:r>
            <a:r>
              <a:rPr lang="en-US" sz="2400" dirty="0" err="1"/>
              <a:t>woning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In </a:t>
            </a:r>
            <a:r>
              <a:rPr lang="en-US" sz="2400" dirty="0" err="1"/>
              <a:t>ruil</a:t>
            </a:r>
            <a:r>
              <a:rPr lang="en-US" sz="2400" dirty="0"/>
              <a:t> </a:t>
            </a:r>
            <a:r>
              <a:rPr lang="en-US" sz="2400" dirty="0" err="1"/>
              <a:t>daarvoor</a:t>
            </a:r>
            <a:r>
              <a:rPr lang="en-US" sz="2400" dirty="0"/>
              <a:t> </a:t>
            </a:r>
            <a:r>
              <a:rPr lang="en-US" sz="2400" dirty="0" err="1"/>
              <a:t>krijg</a:t>
            </a:r>
            <a:r>
              <a:rPr lang="en-US" sz="2400" dirty="0"/>
              <a:t> je </a:t>
            </a:r>
            <a:r>
              <a:rPr lang="en-US" sz="2400" dirty="0" err="1"/>
              <a:t>als</a:t>
            </a:r>
            <a:r>
              <a:rPr lang="en-US" sz="2400" dirty="0"/>
              <a:t> </a:t>
            </a:r>
            <a:r>
              <a:rPr lang="en-US" sz="2400" dirty="0" err="1"/>
              <a:t>huurder</a:t>
            </a:r>
            <a:r>
              <a:rPr lang="en-US" sz="2400" dirty="0"/>
              <a:t>: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woning</a:t>
            </a:r>
            <a:r>
              <a:rPr lang="en-US" sz="2400" dirty="0"/>
              <a:t> die </a:t>
            </a:r>
            <a:r>
              <a:rPr lang="en-US" sz="2400" dirty="0" err="1"/>
              <a:t>zelf</a:t>
            </a:r>
            <a:r>
              <a:rPr lang="en-US" sz="2400" dirty="0"/>
              <a:t> </a:t>
            </a:r>
            <a:r>
              <a:rPr lang="en-US" sz="2400" dirty="0" err="1"/>
              <a:t>bijna</a:t>
            </a:r>
            <a:r>
              <a:rPr lang="en-US" sz="2400" dirty="0"/>
              <a:t> alle </a:t>
            </a:r>
            <a:r>
              <a:rPr lang="en-US" sz="2400" dirty="0" err="1"/>
              <a:t>energie</a:t>
            </a:r>
            <a:r>
              <a:rPr lang="en-US" sz="2400" dirty="0"/>
              <a:t> </a:t>
            </a:r>
            <a:r>
              <a:rPr lang="en-US" sz="2400" dirty="0" err="1"/>
              <a:t>opwekt</a:t>
            </a:r>
            <a:r>
              <a:rPr lang="en-US" sz="2400" dirty="0"/>
              <a:t> (</a:t>
            </a:r>
            <a:r>
              <a:rPr lang="en-US" sz="2400" dirty="0" err="1"/>
              <a:t>bijv</a:t>
            </a:r>
            <a:r>
              <a:rPr lang="en-US" sz="2400" dirty="0"/>
              <a:t>. via </a:t>
            </a:r>
            <a:r>
              <a:rPr lang="en-US" sz="2400" dirty="0" err="1"/>
              <a:t>zonnepanelen</a:t>
            </a:r>
            <a:r>
              <a:rPr lang="en-US" sz="2400" dirty="0"/>
              <a:t>),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lage</a:t>
            </a:r>
            <a:r>
              <a:rPr lang="en-US" sz="2400" dirty="0"/>
              <a:t> of </a:t>
            </a:r>
            <a:r>
              <a:rPr lang="en-US" sz="2400" dirty="0" err="1"/>
              <a:t>geen</a:t>
            </a:r>
            <a:r>
              <a:rPr lang="en-US" sz="2400" dirty="0"/>
              <a:t> </a:t>
            </a:r>
            <a:r>
              <a:rPr lang="en-US" sz="2400" dirty="0" err="1"/>
              <a:t>energierekening</a:t>
            </a:r>
            <a:r>
              <a:rPr lang="en-US" sz="2400" dirty="0"/>
              <a:t>,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goede</a:t>
            </a:r>
            <a:r>
              <a:rPr lang="en-US" sz="2400" dirty="0"/>
              <a:t> </a:t>
            </a:r>
            <a:r>
              <a:rPr lang="en-US" sz="2400" dirty="0" err="1"/>
              <a:t>isolatie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comfortabel</a:t>
            </a:r>
            <a:r>
              <a:rPr lang="en-US" sz="2400" dirty="0"/>
              <a:t> </a:t>
            </a:r>
            <a:r>
              <a:rPr lang="en-US" sz="2400" dirty="0" err="1"/>
              <a:t>binnenklimaat</a:t>
            </a:r>
            <a:r>
              <a:rPr lang="en-US" sz="2400" dirty="0"/>
              <a:t>.</a:t>
            </a:r>
          </a:p>
          <a:p>
            <a:pPr marL="28575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Belangrijk</a:t>
            </a:r>
            <a:r>
              <a:rPr lang="en-US" sz="2400" dirty="0"/>
              <a:t>: de EPV mag </a:t>
            </a:r>
            <a:r>
              <a:rPr lang="en-US" sz="2400" dirty="0" err="1"/>
              <a:t>alleen</a:t>
            </a:r>
            <a:r>
              <a:rPr lang="en-US" sz="2400" dirty="0"/>
              <a:t> </a:t>
            </a:r>
            <a:r>
              <a:rPr lang="en-US" sz="2400" dirty="0" err="1"/>
              <a:t>worden</a:t>
            </a:r>
            <a:r>
              <a:rPr lang="en-US" sz="2400" dirty="0"/>
              <a:t> </a:t>
            </a:r>
            <a:r>
              <a:rPr lang="en-US" sz="2400" dirty="0" err="1"/>
              <a:t>gevraagd</a:t>
            </a:r>
            <a:r>
              <a:rPr lang="en-US" sz="2400" dirty="0"/>
              <a:t> </a:t>
            </a:r>
            <a:r>
              <a:rPr lang="en-US" sz="2400" dirty="0" err="1"/>
              <a:t>als</a:t>
            </a:r>
            <a:r>
              <a:rPr lang="en-US" sz="2400" dirty="0"/>
              <a:t> de </a:t>
            </a:r>
            <a:r>
              <a:rPr lang="en-US" sz="2400" dirty="0" err="1"/>
              <a:t>woning</a:t>
            </a:r>
            <a:r>
              <a:rPr lang="en-US" sz="2400" dirty="0"/>
              <a:t> </a:t>
            </a:r>
            <a:r>
              <a:rPr lang="en-US" sz="2400" dirty="0" err="1"/>
              <a:t>echt</a:t>
            </a:r>
            <a:r>
              <a:rPr lang="en-US" sz="2400" dirty="0"/>
              <a:t> </a:t>
            </a:r>
            <a:r>
              <a:rPr lang="en-US" sz="2400" dirty="0" err="1"/>
              <a:t>aan</a:t>
            </a:r>
            <a:r>
              <a:rPr lang="en-US" sz="2400" dirty="0"/>
              <a:t> </a:t>
            </a:r>
            <a:r>
              <a:rPr lang="en-US" sz="2400" dirty="0" err="1"/>
              <a:t>strenge</a:t>
            </a:r>
            <a:r>
              <a:rPr lang="en-US" sz="2400" dirty="0"/>
              <a:t> </a:t>
            </a:r>
            <a:r>
              <a:rPr lang="en-US" sz="2400" dirty="0" err="1"/>
              <a:t>energie-eisen</a:t>
            </a:r>
            <a:r>
              <a:rPr lang="en-US" sz="2400" dirty="0"/>
              <a:t> </a:t>
            </a:r>
            <a:r>
              <a:rPr lang="en-US" sz="2400" dirty="0" err="1"/>
              <a:t>voldoet</a:t>
            </a:r>
            <a:r>
              <a:rPr lang="en-US" sz="2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2052" name="Picture 4" descr="Nieuwe EPV-regels voor zeer goed geïsoleerde huizen | Woonbond">
            <a:extLst>
              <a:ext uri="{FF2B5EF4-FFF2-40B4-BE49-F238E27FC236}">
                <a16:creationId xmlns:a16="http://schemas.microsoft.com/office/drawing/2014/main" id="{9C37C20F-7772-9F97-7C93-22E169F59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98" y="222886"/>
            <a:ext cx="4577890" cy="260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95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B2F94F-3A49-8F07-4BA8-5526DD4DE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60" y="548640"/>
            <a:ext cx="4182982" cy="5431536"/>
          </a:xfrm>
        </p:spPr>
        <p:txBody>
          <a:bodyPr>
            <a:normAutofit/>
          </a:bodyPr>
          <a:lstStyle/>
          <a:p>
            <a:r>
              <a:rPr lang="nl-NL" sz="2400" dirty="0">
                <a:latin typeface="Avenir Book" panose="02000503020000020003" pitchFamily="2" charset="0"/>
              </a:rPr>
              <a:t>Stoppen van de salderingsregeling en impact op </a:t>
            </a:r>
            <a:r>
              <a:rPr lang="nl-NL" sz="2400" b="1" dirty="0">
                <a:latin typeface="Avenir Book" panose="02000503020000020003" pitchFamily="2" charset="0"/>
              </a:rPr>
              <a:t>EPV </a:t>
            </a:r>
            <a:br>
              <a:rPr lang="nl-NL" sz="2400" b="1" dirty="0">
                <a:latin typeface="Avenir Book" panose="02000503020000020003" pitchFamily="2" charset="0"/>
              </a:rPr>
            </a:br>
            <a:br>
              <a:rPr lang="nl-NL" sz="2400" b="1" dirty="0">
                <a:latin typeface="Avenir Book" panose="02000503020000020003" pitchFamily="2" charset="0"/>
              </a:rPr>
            </a:br>
            <a:r>
              <a:rPr lang="nl-NL" sz="2400" b="1" dirty="0">
                <a:latin typeface="Avenir Book" panose="02000503020000020003" pitchFamily="2" charset="0"/>
              </a:rPr>
              <a:t>(Energieprestatievergoeding</a:t>
            </a:r>
            <a:r>
              <a:rPr lang="nl-NL" sz="2200" b="1" dirty="0"/>
              <a:t>)</a:t>
            </a:r>
            <a:br>
              <a:rPr lang="nl-NL" sz="2200" dirty="0"/>
            </a:br>
            <a:endParaRPr lang="nl-NL" sz="22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6783B7-1061-7776-D0FC-E6326F41E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dirty="0">
                <a:latin typeface="Avenir Book" panose="02000503020000020003" pitchFamily="2" charset="0"/>
              </a:rPr>
              <a:t>Vergoeding vaak gebaseerd op het idee dat bewoners hun eigen opgewekte stroom kunnen salderen en daardoor lage energielasten hebben. </a:t>
            </a:r>
          </a:p>
          <a:p>
            <a:pPr marL="0" indent="0">
              <a:buNone/>
            </a:pPr>
            <a:endParaRPr lang="nl-NL" dirty="0">
              <a:latin typeface="Avenir Book" panose="02000503020000020003" pitchFamily="2" charset="0"/>
            </a:endParaRPr>
          </a:p>
          <a:p>
            <a:pPr marL="0" indent="0">
              <a:buNone/>
            </a:pPr>
            <a:r>
              <a:rPr lang="nl-NL" dirty="0">
                <a:latin typeface="Avenir Book" panose="02000503020000020003" pitchFamily="2" charset="0"/>
              </a:rPr>
              <a:t>Als salderen wegvalt, verandert het financiële plaatje.</a:t>
            </a:r>
          </a:p>
        </p:txBody>
      </p:sp>
    </p:spTree>
    <p:extLst>
      <p:ext uri="{BB962C8B-B14F-4D97-AF65-F5344CB8AC3E}">
        <p14:creationId xmlns:p14="http://schemas.microsoft.com/office/powerpoint/2010/main" val="1726198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362369-6E9E-C659-5981-704E9E7A1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nl-NL" sz="4200" b="1">
                <a:solidFill>
                  <a:srgbClr val="FFFFFF"/>
                </a:solidFill>
              </a:rPr>
              <a:t>Impact op EPV-berekening</a:t>
            </a:r>
            <a:br>
              <a:rPr lang="nl-NL" sz="4200" b="1">
                <a:solidFill>
                  <a:srgbClr val="FFFFFF"/>
                </a:solidFill>
              </a:rPr>
            </a:br>
            <a:endParaRPr lang="nl-NL" sz="4200">
              <a:solidFill>
                <a:srgbClr val="FFFFFF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6B4AD0-ADB0-1AF6-00A5-84CC3724A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r>
              <a:rPr lang="nl-NL" sz="2400" dirty="0"/>
              <a:t>De EPV is gekoppeld aan de energieprestatie van de woning en het voordeel voor de huurder.</a:t>
            </a:r>
          </a:p>
          <a:p>
            <a:r>
              <a:rPr lang="nl-NL" sz="2400" dirty="0"/>
              <a:t>Zonder saldering wordt </a:t>
            </a:r>
            <a:r>
              <a:rPr lang="nl-NL" sz="2400" dirty="0" err="1"/>
              <a:t>teruggeleverde</a:t>
            </a:r>
            <a:r>
              <a:rPr lang="nl-NL" sz="2400" dirty="0"/>
              <a:t> stroom minder waard (alleen </a:t>
            </a:r>
            <a:r>
              <a:rPr lang="nl-NL" sz="2400" dirty="0" err="1"/>
              <a:t>terugleververgoeding</a:t>
            </a:r>
            <a:r>
              <a:rPr lang="nl-NL" sz="2400" dirty="0"/>
              <a:t>, vaak €0,015 - €0,005/kWh i.p.v. €0,25-€0,35).</a:t>
            </a:r>
          </a:p>
          <a:p>
            <a:r>
              <a:rPr lang="nl-NL" sz="2400" dirty="0"/>
              <a:t>Dit betekent dat de werkelijke energielasten voor huurders stijgen, waardoor de beloofde ‘nul-op-de-meter’ of lage energiekosten niet meer gehaald worden.</a:t>
            </a:r>
          </a:p>
          <a:p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2842533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5103F5-4E9F-6ED0-D8BD-B4CAB27DA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3700" b="1">
                <a:solidFill>
                  <a:srgbClr val="FFFFFF"/>
                </a:solidFill>
              </a:rPr>
              <a:t>Juridische en beleidsmatige kant</a:t>
            </a:r>
            <a:br>
              <a:rPr lang="nl-NL" sz="3700" b="1">
                <a:solidFill>
                  <a:srgbClr val="FFFFFF"/>
                </a:solidFill>
              </a:rPr>
            </a:br>
            <a:endParaRPr lang="nl-NL" sz="3700">
              <a:solidFill>
                <a:srgbClr val="FFFFFF"/>
              </a:solidFill>
            </a:endParaRPr>
          </a:p>
        </p:txBody>
      </p:sp>
      <p:sp>
        <p:nvSpPr>
          <p:cNvPr id="20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0E197B81-02D7-D3F7-40CF-4D7D84261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EPV is wettelijk geregeld in het Besluit Huurprijzen Woonruimte. Als de woning niet meer voldoet aan de beloofde energieprestatie (inclusief financieel voordeel), kan de EPV juridisch ter discussie komen.</a:t>
            </a:r>
          </a:p>
          <a:p>
            <a:r>
              <a:rPr lang="nl-NL" dirty="0"/>
              <a:t>Corporaties moeten dus </a:t>
            </a:r>
            <a:r>
              <a:rPr lang="nl-NL" dirty="0" err="1"/>
              <a:t>herberekenen</a:t>
            </a:r>
            <a:r>
              <a:rPr lang="nl-NL" dirty="0"/>
              <a:t> en mogelijk contracten aanpassen.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489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B9C6DE-91BA-C446-5B5D-39B9D2564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Opening en doel van de bijeenkomst</a:t>
            </a:r>
            <a:br>
              <a:rPr lang="nl-NL" dirty="0">
                <a:solidFill>
                  <a:srgbClr val="FFFFFF"/>
                </a:solidFill>
              </a:rPr>
            </a:b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2EC2E7-5B6E-2226-AACF-648AD67C7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77500" lnSpcReduction="20000"/>
          </a:bodyPr>
          <a:lstStyle/>
          <a:p>
            <a:pPr lvl="0"/>
            <a:r>
              <a:rPr lang="nl-NL" b="1" i="1" dirty="0"/>
              <a:t>Welkom en opening </a:t>
            </a:r>
            <a:endParaRPr lang="nl-NL" dirty="0"/>
          </a:p>
          <a:p>
            <a:pPr lvl="0"/>
            <a:r>
              <a:rPr lang="nl-NL" b="1" i="1" dirty="0"/>
              <a:t>Huur(prijs)beleid 2026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Wijzigingen in het huurbeleid 2026.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Wat heeft HVNL hierin voor u als huurder van Wonen Limburg en lid van de HVNL gedaan?</a:t>
            </a:r>
            <a:endParaRPr lang="nl-NL" dirty="0"/>
          </a:p>
          <a:p>
            <a:pPr lvl="0"/>
            <a:r>
              <a:rPr lang="nl-NL" b="1" i="1" dirty="0"/>
              <a:t>Uitleg: Wat betekent het afschaffen van de salderingsregeling?</a:t>
            </a:r>
            <a:r>
              <a:rPr lang="nl-NL" i="1" dirty="0"/>
              <a:t> 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Feitelijke uitleg van de wetswijziging en tijdslijn.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Overgang van salderen naar terugleververgoeding.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Wat verandert er concreet voor huurders met zonnepanelen?</a:t>
            </a:r>
            <a:endParaRPr lang="nl-NL" dirty="0"/>
          </a:p>
          <a:p>
            <a:pPr lvl="0"/>
            <a:r>
              <a:rPr lang="nl-NL" b="1" i="1" dirty="0"/>
              <a:t>Impact voor huurders en de huursector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Mogelijke financiële gevolgen voor huurders.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Kosten versus opbrengsten.</a:t>
            </a:r>
            <a:endParaRPr lang="nl-NL" dirty="0"/>
          </a:p>
          <a:p>
            <a:pPr lvl="0">
              <a:buFont typeface="Wingdings" pitchFamily="2" charset="2"/>
              <a:buChar char="ü"/>
            </a:pPr>
            <a:r>
              <a:rPr lang="nl-NL" i="1" dirty="0"/>
              <a:t>Signalen en voorbeelden uit de praktijk</a:t>
            </a:r>
            <a:endParaRPr lang="nl-NL" dirty="0"/>
          </a:p>
          <a:p>
            <a:r>
              <a:rPr lang="nl-NL" b="1" i="1" dirty="0"/>
              <a:t>Afronding en vervolgstappen</a:t>
            </a:r>
            <a:r>
              <a:rPr lang="nl-NL" dirty="0"/>
              <a:t>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5412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CF98F9-A8C3-F9C4-DCC1-B5CA7A286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altLang="nl-NL" sz="2600" b="1">
                <a:latin typeface="Arial" panose="020B0604020202020204" pitchFamily="34" charset="0"/>
              </a:rPr>
              <a:t>De EPV gaat uit van een financieel voordeel voor de huurder</a:t>
            </a:r>
            <a:br>
              <a:rPr lang="nl-NL" altLang="nl-NL" sz="2600" b="1">
                <a:latin typeface="Arial" panose="020B0604020202020204" pitchFamily="34" charset="0"/>
              </a:rPr>
            </a:br>
            <a:endParaRPr lang="nl-NL" sz="26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0393A79-8ADB-3954-EB0C-70F4E75FF2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29384"/>
            <a:ext cx="10515600" cy="42519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Het Besluit Huurprijzen Woonruimte (BHW) verplicht dat een EPV alleen gevraagd mag worden als de woning voldoet aan de </a:t>
            </a:r>
            <a:r>
              <a:rPr kumimoji="0" lang="nl-NL" altLang="nl-NL" sz="2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energieprestatie-eisen </a:t>
            </a: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én leidt tot </a:t>
            </a:r>
            <a:r>
              <a:rPr kumimoji="0" lang="nl-NL" altLang="nl-NL" sz="2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redelijke energiekosten voor de huurder</a:t>
            </a: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nl-NL" altLang="nl-NL" sz="2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nl-NL" altLang="nl-NL" sz="22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Zonder saldering: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stijgen de netto elektriciteitskosten voor huurders;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is het aannemelijke financiële voordeel kleiner;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kan de feitelijke prestatie van de NOM-woning of EPV-woning onder druk komen te staan.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nl-NL" altLang="nl-NL" sz="22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Gevolg:</a:t>
            </a:r>
            <a:b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nl-NL" altLang="nl-NL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De corporatie kan niet meer automatisch uitgaan van dezelfde energetische en financiële balans waarop de EPV oorspronkelijk gebaseerd was.</a:t>
            </a:r>
          </a:p>
        </p:txBody>
      </p:sp>
    </p:spTree>
    <p:extLst>
      <p:ext uri="{BB962C8B-B14F-4D97-AF65-F5344CB8AC3E}">
        <p14:creationId xmlns:p14="http://schemas.microsoft.com/office/powerpoint/2010/main" val="3304922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373B01-D1C8-0103-298E-58DA07A6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nl-NL" sz="5400" b="1">
                <a:solidFill>
                  <a:srgbClr val="FFFFFF"/>
                </a:solidFill>
              </a:rPr>
              <a:t>Mogelijke aanpak</a:t>
            </a:r>
            <a:br>
              <a:rPr lang="nl-NL" sz="5400" b="1">
                <a:solidFill>
                  <a:srgbClr val="FFFFFF"/>
                </a:solidFill>
              </a:rPr>
            </a:br>
            <a:endParaRPr lang="nl-NL" sz="5400">
              <a:solidFill>
                <a:srgbClr val="FFFFFF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61B96B-0E94-4DFE-A818-EAAD656D3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308919"/>
            <a:ext cx="5254754" cy="6376086"/>
          </a:xfrm>
        </p:spPr>
        <p:txBody>
          <a:bodyPr>
            <a:normAutofit fontScale="92500" lnSpcReduction="10000"/>
          </a:bodyPr>
          <a:lstStyle/>
          <a:p>
            <a:r>
              <a:rPr lang="nl-NL" sz="2400" b="1" dirty="0"/>
              <a:t>Herijken van EPV-afspraken</a:t>
            </a:r>
            <a:r>
              <a:rPr lang="nl-NL" sz="2400" dirty="0"/>
              <a:t>: Corporaties moeten transparant communiceren dat de wettelijke context is veranderd en dat de oorspronkelijke berekeningen niet meer kloppen.</a:t>
            </a:r>
          </a:p>
          <a:p>
            <a:r>
              <a:rPr lang="nl-NL" sz="2400" b="1" dirty="0"/>
              <a:t>Aanpassen van EPV-bedragen</a:t>
            </a:r>
            <a:r>
              <a:rPr lang="nl-NL" sz="2400" dirty="0"/>
              <a:t>: Wettelijk mag EPV alleen gevraagd worden als de woning voldoet aan de prestatie-eisen én de huurder daadwerkelijk voordeel heeft. Bij hogere energielasten kan het EPV-bedrag omlaag moeten.</a:t>
            </a:r>
          </a:p>
          <a:p>
            <a:r>
              <a:rPr lang="nl-NL" sz="2400" b="1" dirty="0"/>
              <a:t>Extra compensatie of maatregelen</a:t>
            </a:r>
            <a:r>
              <a:rPr lang="nl-NL" sz="2400" dirty="0"/>
              <a:t>: </a:t>
            </a:r>
          </a:p>
          <a:p>
            <a:pPr lvl="1"/>
            <a:r>
              <a:rPr lang="nl-NL" dirty="0"/>
              <a:t>Installeren van thuisbatterijen om eigen verbruik te maximaliseren.</a:t>
            </a:r>
          </a:p>
          <a:p>
            <a:pPr lvl="1"/>
            <a:r>
              <a:rPr lang="nl-NL" dirty="0"/>
              <a:t>Slimme sturing van apparaten (load </a:t>
            </a:r>
            <a:r>
              <a:rPr lang="nl-NL" dirty="0" err="1"/>
              <a:t>shifting</a:t>
            </a:r>
            <a:r>
              <a:rPr lang="nl-NL" dirty="0"/>
              <a:t>) om meer direct eigen verbruik te realiseren.</a:t>
            </a:r>
          </a:p>
          <a:p>
            <a:pPr lvl="1"/>
            <a:r>
              <a:rPr lang="nl-NL" dirty="0"/>
              <a:t>Overwegen van collectieve oplossingen zoals buurtbatterijen of energiecoöperaties.</a:t>
            </a:r>
          </a:p>
          <a:p>
            <a:pPr marL="0" indent="0">
              <a:buNone/>
            </a:pPr>
            <a:endParaRPr lang="nl-NL" sz="1700" dirty="0"/>
          </a:p>
        </p:txBody>
      </p:sp>
    </p:spTree>
    <p:extLst>
      <p:ext uri="{BB962C8B-B14F-4D97-AF65-F5344CB8AC3E}">
        <p14:creationId xmlns:p14="http://schemas.microsoft.com/office/powerpoint/2010/main" val="324960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897DEB4-4A88-4293-A935-9B25506C1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BE42BC3-6707-4CBF-9386-048B994A4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3886" y="0"/>
            <a:ext cx="7538114" cy="6858000"/>
          </a:xfrm>
          <a:custGeom>
            <a:avLst/>
            <a:gdLst>
              <a:gd name="connsiteX0" fmla="*/ 366246 w 7538114"/>
              <a:gd name="connsiteY0" fmla="*/ 0 h 6858000"/>
              <a:gd name="connsiteX1" fmla="*/ 2830292 w 7538114"/>
              <a:gd name="connsiteY1" fmla="*/ 0 h 6858000"/>
              <a:gd name="connsiteX2" fmla="*/ 3903260 w 7538114"/>
              <a:gd name="connsiteY2" fmla="*/ 0 h 6858000"/>
              <a:gd name="connsiteX3" fmla="*/ 4597266 w 7538114"/>
              <a:gd name="connsiteY3" fmla="*/ 0 h 6858000"/>
              <a:gd name="connsiteX4" fmla="*/ 7192370 w 7538114"/>
              <a:gd name="connsiteY4" fmla="*/ 0 h 6858000"/>
              <a:gd name="connsiteX5" fmla="*/ 7538114 w 7538114"/>
              <a:gd name="connsiteY5" fmla="*/ 0 h 6858000"/>
              <a:gd name="connsiteX6" fmla="*/ 7538114 w 7538114"/>
              <a:gd name="connsiteY6" fmla="*/ 6858000 h 6858000"/>
              <a:gd name="connsiteX7" fmla="*/ 7192370 w 7538114"/>
              <a:gd name="connsiteY7" fmla="*/ 6858000 h 6858000"/>
              <a:gd name="connsiteX8" fmla="*/ 4597266 w 7538114"/>
              <a:gd name="connsiteY8" fmla="*/ 6858000 h 6858000"/>
              <a:gd name="connsiteX9" fmla="*/ 3903260 w 7538114"/>
              <a:gd name="connsiteY9" fmla="*/ 6858000 h 6858000"/>
              <a:gd name="connsiteX10" fmla="*/ 2830292 w 7538114"/>
              <a:gd name="connsiteY10" fmla="*/ 6858000 h 6858000"/>
              <a:gd name="connsiteX11" fmla="*/ 170314 w 7538114"/>
              <a:gd name="connsiteY11" fmla="*/ 6858000 h 6858000"/>
              <a:gd name="connsiteX12" fmla="*/ 170341 w 7538114"/>
              <a:gd name="connsiteY12" fmla="*/ 6857759 h 6858000"/>
              <a:gd name="connsiteX13" fmla="*/ 173485 w 7538114"/>
              <a:gd name="connsiteY13" fmla="*/ 6852129 h 6858000"/>
              <a:gd name="connsiteX14" fmla="*/ 167544 w 7538114"/>
              <a:gd name="connsiteY14" fmla="*/ 6830335 h 6858000"/>
              <a:gd name="connsiteX15" fmla="*/ 163472 w 7538114"/>
              <a:gd name="connsiteY15" fmla="*/ 6796707 h 6858000"/>
              <a:gd name="connsiteX16" fmla="*/ 160535 w 7538114"/>
              <a:gd name="connsiteY16" fmla="*/ 6780725 h 6858000"/>
              <a:gd name="connsiteX17" fmla="*/ 162318 w 7538114"/>
              <a:gd name="connsiteY17" fmla="*/ 6767829 h 6858000"/>
              <a:gd name="connsiteX18" fmla="*/ 162771 w 7538114"/>
              <a:gd name="connsiteY18" fmla="*/ 6694444 h 6858000"/>
              <a:gd name="connsiteX19" fmla="*/ 165604 w 7538114"/>
              <a:gd name="connsiteY19" fmla="*/ 6677569 h 6858000"/>
              <a:gd name="connsiteX20" fmla="*/ 171255 w 7538114"/>
              <a:gd name="connsiteY20" fmla="*/ 6669571 h 6858000"/>
              <a:gd name="connsiteX21" fmla="*/ 169240 w 7538114"/>
              <a:gd name="connsiteY21" fmla="*/ 6663304 h 6858000"/>
              <a:gd name="connsiteX22" fmla="*/ 169039 w 7538114"/>
              <a:gd name="connsiteY22" fmla="*/ 6618916 h 6858000"/>
              <a:gd name="connsiteX23" fmla="*/ 168392 w 7538114"/>
              <a:gd name="connsiteY23" fmla="*/ 6589960 h 6858000"/>
              <a:gd name="connsiteX24" fmla="*/ 160636 w 7538114"/>
              <a:gd name="connsiteY24" fmla="*/ 6588200 h 6858000"/>
              <a:gd name="connsiteX25" fmla="*/ 157872 w 7538114"/>
              <a:gd name="connsiteY25" fmla="*/ 6562416 h 6858000"/>
              <a:gd name="connsiteX26" fmla="*/ 162851 w 7538114"/>
              <a:gd name="connsiteY26" fmla="*/ 6534939 h 6858000"/>
              <a:gd name="connsiteX27" fmla="*/ 162153 w 7538114"/>
              <a:gd name="connsiteY27" fmla="*/ 6502552 h 6858000"/>
              <a:gd name="connsiteX28" fmla="*/ 161821 w 7538114"/>
              <a:gd name="connsiteY28" fmla="*/ 6483172 h 6858000"/>
              <a:gd name="connsiteX29" fmla="*/ 154586 w 7538114"/>
              <a:gd name="connsiteY29" fmla="*/ 6432309 h 6858000"/>
              <a:gd name="connsiteX30" fmla="*/ 127078 w 7538114"/>
              <a:gd name="connsiteY30" fmla="*/ 6349783 h 6858000"/>
              <a:gd name="connsiteX31" fmla="*/ 123181 w 7538114"/>
              <a:gd name="connsiteY31" fmla="*/ 6323872 h 6858000"/>
              <a:gd name="connsiteX32" fmla="*/ 124767 w 7538114"/>
              <a:gd name="connsiteY32" fmla="*/ 6319343 h 6858000"/>
              <a:gd name="connsiteX33" fmla="*/ 108246 w 7538114"/>
              <a:gd name="connsiteY33" fmla="*/ 6190348 h 6858000"/>
              <a:gd name="connsiteX34" fmla="*/ 107279 w 7538114"/>
              <a:gd name="connsiteY34" fmla="*/ 6167269 h 6858000"/>
              <a:gd name="connsiteX35" fmla="*/ 107883 w 7538114"/>
              <a:gd name="connsiteY35" fmla="*/ 6149986 h 6858000"/>
              <a:gd name="connsiteX36" fmla="*/ 102380 w 7538114"/>
              <a:gd name="connsiteY36" fmla="*/ 6108622 h 6858000"/>
              <a:gd name="connsiteX37" fmla="*/ 90314 w 7538114"/>
              <a:gd name="connsiteY37" fmla="*/ 6041155 h 6858000"/>
              <a:gd name="connsiteX38" fmla="*/ 88409 w 7538114"/>
              <a:gd name="connsiteY38" fmla="*/ 6026587 h 6858000"/>
              <a:gd name="connsiteX39" fmla="*/ 89403 w 7538114"/>
              <a:gd name="connsiteY39" fmla="*/ 6013265 h 6858000"/>
              <a:gd name="connsiteX40" fmla="*/ 91927 w 7538114"/>
              <a:gd name="connsiteY40" fmla="*/ 6009478 h 6858000"/>
              <a:gd name="connsiteX41" fmla="*/ 91302 w 7538114"/>
              <a:gd name="connsiteY41" fmla="*/ 6001336 h 6858000"/>
              <a:gd name="connsiteX42" fmla="*/ 91687 w 7538114"/>
              <a:gd name="connsiteY42" fmla="*/ 5999003 h 6858000"/>
              <a:gd name="connsiteX43" fmla="*/ 93336 w 7538114"/>
              <a:gd name="connsiteY43" fmla="*/ 5985795 h 6858000"/>
              <a:gd name="connsiteX44" fmla="*/ 83190 w 7538114"/>
              <a:gd name="connsiteY44" fmla="*/ 5961758 h 6858000"/>
              <a:gd name="connsiteX45" fmla="*/ 81952 w 7538114"/>
              <a:gd name="connsiteY45" fmla="*/ 5928761 h 6858000"/>
              <a:gd name="connsiteX46" fmla="*/ 67420 w 7538114"/>
              <a:gd name="connsiteY46" fmla="*/ 5787247 h 6858000"/>
              <a:gd name="connsiteX47" fmla="*/ 50760 w 7538114"/>
              <a:gd name="connsiteY47" fmla="*/ 5710700 h 6858000"/>
              <a:gd name="connsiteX48" fmla="*/ 42956 w 7538114"/>
              <a:gd name="connsiteY48" fmla="*/ 5641754 h 6858000"/>
              <a:gd name="connsiteX49" fmla="*/ 29695 w 7538114"/>
              <a:gd name="connsiteY49" fmla="*/ 5602326 h 6858000"/>
              <a:gd name="connsiteX50" fmla="*/ 18841 w 7538114"/>
              <a:gd name="connsiteY50" fmla="*/ 5570885 h 6858000"/>
              <a:gd name="connsiteX51" fmla="*/ 9977 w 7538114"/>
              <a:gd name="connsiteY51" fmla="*/ 5543492 h 6858000"/>
              <a:gd name="connsiteX52" fmla="*/ 5255 w 7538114"/>
              <a:gd name="connsiteY52" fmla="*/ 5531024 h 6858000"/>
              <a:gd name="connsiteX53" fmla="*/ 5447 w 7538114"/>
              <a:gd name="connsiteY53" fmla="*/ 5527845 h 6858000"/>
              <a:gd name="connsiteX54" fmla="*/ 0 w 7538114"/>
              <a:gd name="connsiteY54" fmla="*/ 5507724 h 6858000"/>
              <a:gd name="connsiteX55" fmla="*/ 435 w 7538114"/>
              <a:gd name="connsiteY55" fmla="*/ 5507045 h 6858000"/>
              <a:gd name="connsiteX56" fmla="*/ 1128 w 7538114"/>
              <a:gd name="connsiteY56" fmla="*/ 5499619 h 6858000"/>
              <a:gd name="connsiteX57" fmla="*/ 1291 w 7538114"/>
              <a:gd name="connsiteY57" fmla="*/ 5486342 h 6858000"/>
              <a:gd name="connsiteX58" fmla="*/ 7976 w 7538114"/>
              <a:gd name="connsiteY58" fmla="*/ 5450755 h 6858000"/>
              <a:gd name="connsiteX59" fmla="*/ 2355 w 7538114"/>
              <a:gd name="connsiteY59" fmla="*/ 5429732 h 6858000"/>
              <a:gd name="connsiteX60" fmla="*/ 1499 w 7538114"/>
              <a:gd name="connsiteY60" fmla="*/ 5370432 h 6858000"/>
              <a:gd name="connsiteX61" fmla="*/ 11483 w 7538114"/>
              <a:gd name="connsiteY61" fmla="*/ 5308330 h 6858000"/>
              <a:gd name="connsiteX62" fmla="*/ 12793 w 7538114"/>
              <a:gd name="connsiteY62" fmla="*/ 5246026 h 6858000"/>
              <a:gd name="connsiteX63" fmla="*/ 12525 w 7538114"/>
              <a:gd name="connsiteY63" fmla="*/ 5223468 h 6858000"/>
              <a:gd name="connsiteX64" fmla="*/ 15322 w 7538114"/>
              <a:gd name="connsiteY64" fmla="*/ 5183258 h 6858000"/>
              <a:gd name="connsiteX65" fmla="*/ 18633 w 7538114"/>
              <a:gd name="connsiteY65" fmla="*/ 5164842 h 6858000"/>
              <a:gd name="connsiteX66" fmla="*/ 18428 w 7538114"/>
              <a:gd name="connsiteY66" fmla="*/ 5164034 h 6858000"/>
              <a:gd name="connsiteX67" fmla="*/ 19854 w 7538114"/>
              <a:gd name="connsiteY67" fmla="*/ 5162388 h 6858000"/>
              <a:gd name="connsiteX68" fmla="*/ 20514 w 7538114"/>
              <a:gd name="connsiteY68" fmla="*/ 5158981 h 6858000"/>
              <a:gd name="connsiteX69" fmla="*/ 20089 w 7538114"/>
              <a:gd name="connsiteY69" fmla="*/ 5149681 h 6858000"/>
              <a:gd name="connsiteX70" fmla="*/ 19561 w 7538114"/>
              <a:gd name="connsiteY70" fmla="*/ 5146183 h 6858000"/>
              <a:gd name="connsiteX71" fmla="*/ 19571 w 7538114"/>
              <a:gd name="connsiteY71" fmla="*/ 5141065 h 6858000"/>
              <a:gd name="connsiteX72" fmla="*/ 19690 w 7538114"/>
              <a:gd name="connsiteY72" fmla="*/ 5140937 h 6858000"/>
              <a:gd name="connsiteX73" fmla="*/ 19471 w 7538114"/>
              <a:gd name="connsiteY73" fmla="*/ 5136144 h 6858000"/>
              <a:gd name="connsiteX74" fmla="*/ 16918 w 7538114"/>
              <a:gd name="connsiteY74" fmla="*/ 5112689 h 6858000"/>
              <a:gd name="connsiteX75" fmla="*/ 28071 w 7538114"/>
              <a:gd name="connsiteY75" fmla="*/ 5081696 h 6858000"/>
              <a:gd name="connsiteX76" fmla="*/ 30005 w 7538114"/>
              <a:gd name="connsiteY76" fmla="*/ 5068879 h 6858000"/>
              <a:gd name="connsiteX77" fmla="*/ 31661 w 7538114"/>
              <a:gd name="connsiteY77" fmla="*/ 5062033 h 6858000"/>
              <a:gd name="connsiteX78" fmla="*/ 32169 w 7538114"/>
              <a:gd name="connsiteY78" fmla="*/ 5061608 h 6858000"/>
              <a:gd name="connsiteX79" fmla="*/ 27436 w 7538114"/>
              <a:gd name="connsiteY79" fmla="*/ 5021480 h 6858000"/>
              <a:gd name="connsiteX80" fmla="*/ 26614 w 7538114"/>
              <a:gd name="connsiteY80" fmla="*/ 5013906 h 6858000"/>
              <a:gd name="connsiteX81" fmla="*/ 25056 w 7538114"/>
              <a:gd name="connsiteY81" fmla="*/ 5011767 h 6858000"/>
              <a:gd name="connsiteX82" fmla="*/ 24513 w 7538114"/>
              <a:gd name="connsiteY82" fmla="*/ 5000592 h 6858000"/>
              <a:gd name="connsiteX83" fmla="*/ 24951 w 7538114"/>
              <a:gd name="connsiteY83" fmla="*/ 4999307 h 6858000"/>
              <a:gd name="connsiteX84" fmla="*/ 22644 w 7538114"/>
              <a:gd name="connsiteY84" fmla="*/ 4990090 h 6858000"/>
              <a:gd name="connsiteX85" fmla="*/ 18465 w 7538114"/>
              <a:gd name="connsiteY85" fmla="*/ 4982366 h 6858000"/>
              <a:gd name="connsiteX86" fmla="*/ 20888 w 7538114"/>
              <a:gd name="connsiteY86" fmla="*/ 4887310 h 6858000"/>
              <a:gd name="connsiteX87" fmla="*/ 15781 w 7538114"/>
              <a:gd name="connsiteY87" fmla="*/ 4807298 h 6858000"/>
              <a:gd name="connsiteX88" fmla="*/ 19649 w 7538114"/>
              <a:gd name="connsiteY88" fmla="*/ 4779990 h 6858000"/>
              <a:gd name="connsiteX89" fmla="*/ 21858 w 7538114"/>
              <a:gd name="connsiteY89" fmla="*/ 4664237 h 6858000"/>
              <a:gd name="connsiteX90" fmla="*/ 13583 w 7538114"/>
              <a:gd name="connsiteY90" fmla="*/ 4598607 h 6858000"/>
              <a:gd name="connsiteX91" fmla="*/ 7118 w 7538114"/>
              <a:gd name="connsiteY91" fmla="*/ 4546768 h 6858000"/>
              <a:gd name="connsiteX92" fmla="*/ 14555 w 7538114"/>
              <a:gd name="connsiteY92" fmla="*/ 4522182 h 6858000"/>
              <a:gd name="connsiteX93" fmla="*/ 17290 w 7538114"/>
              <a:gd name="connsiteY93" fmla="*/ 4509768 h 6858000"/>
              <a:gd name="connsiteX94" fmla="*/ 17421 w 7538114"/>
              <a:gd name="connsiteY94" fmla="*/ 4494586 h 6858000"/>
              <a:gd name="connsiteX95" fmla="*/ 18193 w 7538114"/>
              <a:gd name="connsiteY95" fmla="*/ 4440649 h 6858000"/>
              <a:gd name="connsiteX96" fmla="*/ 16616 w 7538114"/>
              <a:gd name="connsiteY96" fmla="*/ 4431853 h 6858000"/>
              <a:gd name="connsiteX97" fmla="*/ 19246 w 7538114"/>
              <a:gd name="connsiteY97" fmla="*/ 4403141 h 6858000"/>
              <a:gd name="connsiteX98" fmla="*/ 19623 w 7538114"/>
              <a:gd name="connsiteY98" fmla="*/ 4356631 h 6858000"/>
              <a:gd name="connsiteX99" fmla="*/ 20293 w 7538114"/>
              <a:gd name="connsiteY99" fmla="*/ 4339937 h 6858000"/>
              <a:gd name="connsiteX100" fmla="*/ 18752 w 7538114"/>
              <a:gd name="connsiteY100" fmla="*/ 4331435 h 6858000"/>
              <a:gd name="connsiteX101" fmla="*/ 24901 w 7538114"/>
              <a:gd name="connsiteY101" fmla="*/ 4320990 h 6858000"/>
              <a:gd name="connsiteX102" fmla="*/ 23734 w 7538114"/>
              <a:gd name="connsiteY102" fmla="*/ 4309111 h 6858000"/>
              <a:gd name="connsiteX103" fmla="*/ 29040 w 7538114"/>
              <a:gd name="connsiteY103" fmla="*/ 4263489 h 6858000"/>
              <a:gd name="connsiteX104" fmla="*/ 29429 w 7538114"/>
              <a:gd name="connsiteY104" fmla="*/ 4258775 h 6858000"/>
              <a:gd name="connsiteX105" fmla="*/ 33702 w 7538114"/>
              <a:gd name="connsiteY105" fmla="*/ 4248512 h 6858000"/>
              <a:gd name="connsiteX106" fmla="*/ 37356 w 7538114"/>
              <a:gd name="connsiteY106" fmla="*/ 4228644 h 6858000"/>
              <a:gd name="connsiteX107" fmla="*/ 50107 w 7538114"/>
              <a:gd name="connsiteY107" fmla="*/ 4193665 h 6858000"/>
              <a:gd name="connsiteX108" fmla="*/ 56192 w 7538114"/>
              <a:gd name="connsiteY108" fmla="*/ 4173105 h 6858000"/>
              <a:gd name="connsiteX109" fmla="*/ 61800 w 7538114"/>
              <a:gd name="connsiteY109" fmla="*/ 4159194 h 6858000"/>
              <a:gd name="connsiteX110" fmla="*/ 69720 w 7538114"/>
              <a:gd name="connsiteY110" fmla="*/ 4118135 h 6858000"/>
              <a:gd name="connsiteX111" fmla="*/ 80190 w 7538114"/>
              <a:gd name="connsiteY111" fmla="*/ 4047713 h 6858000"/>
              <a:gd name="connsiteX112" fmla="*/ 96666 w 7538114"/>
              <a:gd name="connsiteY112" fmla="*/ 3980780 h 6858000"/>
              <a:gd name="connsiteX113" fmla="*/ 107651 w 7538114"/>
              <a:gd name="connsiteY113" fmla="*/ 3941872 h 6858000"/>
              <a:gd name="connsiteX114" fmla="*/ 118444 w 7538114"/>
              <a:gd name="connsiteY114" fmla="*/ 3897465 h 6858000"/>
              <a:gd name="connsiteX115" fmla="*/ 134545 w 7538114"/>
              <a:gd name="connsiteY115" fmla="*/ 3811132 h 6858000"/>
              <a:gd name="connsiteX116" fmla="*/ 145381 w 7538114"/>
              <a:gd name="connsiteY116" fmla="*/ 3746540 h 6858000"/>
              <a:gd name="connsiteX117" fmla="*/ 146587 w 7538114"/>
              <a:gd name="connsiteY117" fmla="*/ 3670275 h 6858000"/>
              <a:gd name="connsiteX118" fmla="*/ 165690 w 7538114"/>
              <a:gd name="connsiteY118" fmla="*/ 3580981 h 6858000"/>
              <a:gd name="connsiteX119" fmla="*/ 163175 w 7538114"/>
              <a:gd name="connsiteY119" fmla="*/ 3570960 h 6858000"/>
              <a:gd name="connsiteX120" fmla="*/ 162665 w 7538114"/>
              <a:gd name="connsiteY120" fmla="*/ 3560693 h 6858000"/>
              <a:gd name="connsiteX121" fmla="*/ 163299 w 7538114"/>
              <a:gd name="connsiteY121" fmla="*/ 3559743 h 6858000"/>
              <a:gd name="connsiteX122" fmla="*/ 164777 w 7538114"/>
              <a:gd name="connsiteY122" fmla="*/ 3548721 h 6858000"/>
              <a:gd name="connsiteX123" fmla="*/ 163708 w 7538114"/>
              <a:gd name="connsiteY123" fmla="*/ 3545693 h 6858000"/>
              <a:gd name="connsiteX124" fmla="*/ 164286 w 7538114"/>
              <a:gd name="connsiteY124" fmla="*/ 3537938 h 6858000"/>
              <a:gd name="connsiteX125" fmla="*/ 164247 w 7538114"/>
              <a:gd name="connsiteY125" fmla="*/ 3522141 h 6858000"/>
              <a:gd name="connsiteX126" fmla="*/ 165343 w 7538114"/>
              <a:gd name="connsiteY126" fmla="*/ 3519672 h 6858000"/>
              <a:gd name="connsiteX127" fmla="*/ 167001 w 7538114"/>
              <a:gd name="connsiteY127" fmla="*/ 3496604 h 6858000"/>
              <a:gd name="connsiteX128" fmla="*/ 167547 w 7538114"/>
              <a:gd name="connsiteY128" fmla="*/ 3496517 h 6858000"/>
              <a:gd name="connsiteX129" fmla="*/ 170301 w 7538114"/>
              <a:gd name="connsiteY129" fmla="*/ 3491023 h 6858000"/>
              <a:gd name="connsiteX130" fmla="*/ 174371 w 7538114"/>
              <a:gd name="connsiteY130" fmla="*/ 3479998 h 6858000"/>
              <a:gd name="connsiteX131" fmla="*/ 190228 w 7538114"/>
              <a:gd name="connsiteY131" fmla="*/ 3457434 h 6858000"/>
              <a:gd name="connsiteX132" fmla="*/ 192016 w 7538114"/>
              <a:gd name="connsiteY132" fmla="*/ 3433411 h 6858000"/>
              <a:gd name="connsiteX133" fmla="*/ 192663 w 7538114"/>
              <a:gd name="connsiteY133" fmla="*/ 3428691 h 6858000"/>
              <a:gd name="connsiteX134" fmla="*/ 192793 w 7538114"/>
              <a:gd name="connsiteY134" fmla="*/ 3428643 h 6858000"/>
              <a:gd name="connsiteX135" fmla="*/ 193710 w 7538114"/>
              <a:gd name="connsiteY135" fmla="*/ 3423760 h 6858000"/>
              <a:gd name="connsiteX136" fmla="*/ 193839 w 7538114"/>
              <a:gd name="connsiteY136" fmla="*/ 3420085 h 6858000"/>
              <a:gd name="connsiteX137" fmla="*/ 195094 w 7538114"/>
              <a:gd name="connsiteY137" fmla="*/ 3410930 h 6858000"/>
              <a:gd name="connsiteX138" fmla="*/ 196311 w 7538114"/>
              <a:gd name="connsiteY138" fmla="*/ 3408092 h 6858000"/>
              <a:gd name="connsiteX139" fmla="*/ 197928 w 7538114"/>
              <a:gd name="connsiteY139" fmla="*/ 3407419 h 6858000"/>
              <a:gd name="connsiteX140" fmla="*/ 197881 w 7538114"/>
              <a:gd name="connsiteY140" fmla="*/ 3406520 h 6858000"/>
              <a:gd name="connsiteX141" fmla="*/ 204222 w 7538114"/>
              <a:gd name="connsiteY141" fmla="*/ 3391015 h 6858000"/>
              <a:gd name="connsiteX142" fmla="*/ 213950 w 7538114"/>
              <a:gd name="connsiteY142" fmla="*/ 3354361 h 6858000"/>
              <a:gd name="connsiteX143" fmla="*/ 217699 w 7538114"/>
              <a:gd name="connsiteY143" fmla="*/ 3332639 h 6858000"/>
              <a:gd name="connsiteX144" fmla="*/ 229963 w 7538114"/>
              <a:gd name="connsiteY144" fmla="*/ 3273935 h 6858000"/>
              <a:gd name="connsiteX145" fmla="*/ 243785 w 7538114"/>
              <a:gd name="connsiteY145" fmla="*/ 3215621 h 6858000"/>
              <a:gd name="connsiteX146" fmla="*/ 259175 w 7538114"/>
              <a:gd name="connsiteY146" fmla="*/ 3189909 h 6858000"/>
              <a:gd name="connsiteX147" fmla="*/ 259988 w 7538114"/>
              <a:gd name="connsiteY147" fmla="*/ 3186579 h 6858000"/>
              <a:gd name="connsiteX148" fmla="*/ 259980 w 7538114"/>
              <a:gd name="connsiteY148" fmla="*/ 3177264 h 6858000"/>
              <a:gd name="connsiteX149" fmla="*/ 259609 w 7538114"/>
              <a:gd name="connsiteY149" fmla="*/ 3173723 h 6858000"/>
              <a:gd name="connsiteX150" fmla="*/ 259848 w 7538114"/>
              <a:gd name="connsiteY150" fmla="*/ 3168622 h 6858000"/>
              <a:gd name="connsiteX151" fmla="*/ 259971 w 7538114"/>
              <a:gd name="connsiteY151" fmla="*/ 3168508 h 6858000"/>
              <a:gd name="connsiteX152" fmla="*/ 259966 w 7538114"/>
              <a:gd name="connsiteY152" fmla="*/ 3163706 h 6858000"/>
              <a:gd name="connsiteX153" fmla="*/ 258467 w 7538114"/>
              <a:gd name="connsiteY153" fmla="*/ 3140064 h 6858000"/>
              <a:gd name="connsiteX154" fmla="*/ 270990 w 7538114"/>
              <a:gd name="connsiteY154" fmla="*/ 3110288 h 6858000"/>
              <a:gd name="connsiteX155" fmla="*/ 273494 w 7538114"/>
              <a:gd name="connsiteY155" fmla="*/ 3097704 h 6858000"/>
              <a:gd name="connsiteX156" fmla="*/ 275456 w 7538114"/>
              <a:gd name="connsiteY156" fmla="*/ 3091047 h 6858000"/>
              <a:gd name="connsiteX157" fmla="*/ 275980 w 7538114"/>
              <a:gd name="connsiteY157" fmla="*/ 3090672 h 6858000"/>
              <a:gd name="connsiteX158" fmla="*/ 274486 w 7538114"/>
              <a:gd name="connsiteY158" fmla="*/ 3068004 h 6858000"/>
              <a:gd name="connsiteX159" fmla="*/ 275226 w 7538114"/>
              <a:gd name="connsiteY159" fmla="*/ 3065087 h 6858000"/>
              <a:gd name="connsiteX160" fmla="*/ 273050 w 7538114"/>
              <a:gd name="connsiteY160" fmla="*/ 3050191 h 6858000"/>
              <a:gd name="connsiteX161" fmla="*/ 272566 w 7538114"/>
              <a:gd name="connsiteY161" fmla="*/ 3042559 h 6858000"/>
              <a:gd name="connsiteX162" fmla="*/ 271107 w 7538114"/>
              <a:gd name="connsiteY162" fmla="*/ 3040271 h 6858000"/>
              <a:gd name="connsiteX163" fmla="*/ 271065 w 7538114"/>
              <a:gd name="connsiteY163" fmla="*/ 3029072 h 6858000"/>
              <a:gd name="connsiteX164" fmla="*/ 271558 w 7538114"/>
              <a:gd name="connsiteY164" fmla="*/ 3027835 h 6858000"/>
              <a:gd name="connsiteX165" fmla="*/ 268717 w 7538114"/>
              <a:gd name="connsiteY165" fmla="*/ 2964245 h 6858000"/>
              <a:gd name="connsiteX166" fmla="*/ 272511 w 7538114"/>
              <a:gd name="connsiteY166" fmla="*/ 2915772 h 6858000"/>
              <a:gd name="connsiteX167" fmla="*/ 270356 w 7538114"/>
              <a:gd name="connsiteY167" fmla="*/ 2825842 h 6858000"/>
              <a:gd name="connsiteX168" fmla="*/ 273897 w 7538114"/>
              <a:gd name="connsiteY168" fmla="*/ 2734957 h 6858000"/>
              <a:gd name="connsiteX169" fmla="*/ 274458 w 7538114"/>
              <a:gd name="connsiteY169" fmla="*/ 2636572 h 6858000"/>
              <a:gd name="connsiteX170" fmla="*/ 279157 w 7538114"/>
              <a:gd name="connsiteY170" fmla="*/ 2604260 h 6858000"/>
              <a:gd name="connsiteX171" fmla="*/ 288131 w 7538114"/>
              <a:gd name="connsiteY171" fmla="*/ 2582747 h 6858000"/>
              <a:gd name="connsiteX172" fmla="*/ 282516 w 7538114"/>
              <a:gd name="connsiteY172" fmla="*/ 2478755 h 6858000"/>
              <a:gd name="connsiteX173" fmla="*/ 287359 w 7538114"/>
              <a:gd name="connsiteY173" fmla="*/ 2451804 h 6858000"/>
              <a:gd name="connsiteX174" fmla="*/ 289577 w 7538114"/>
              <a:gd name="connsiteY174" fmla="*/ 2408801 h 6858000"/>
              <a:gd name="connsiteX175" fmla="*/ 293203 w 7538114"/>
              <a:gd name="connsiteY175" fmla="*/ 2392670 h 6858000"/>
              <a:gd name="connsiteX176" fmla="*/ 304183 w 7538114"/>
              <a:gd name="connsiteY176" fmla="*/ 2330165 h 6858000"/>
              <a:gd name="connsiteX177" fmla="*/ 310900 w 7538114"/>
              <a:gd name="connsiteY177" fmla="*/ 2276363 h 6858000"/>
              <a:gd name="connsiteX178" fmla="*/ 303909 w 7538114"/>
              <a:gd name="connsiteY178" fmla="*/ 2236310 h 6858000"/>
              <a:gd name="connsiteX179" fmla="*/ 306187 w 7538114"/>
              <a:gd name="connsiteY179" fmla="*/ 2232984 h 6858000"/>
              <a:gd name="connsiteX180" fmla="*/ 307158 w 7538114"/>
              <a:gd name="connsiteY180" fmla="*/ 2205763 h 6858000"/>
              <a:gd name="connsiteX181" fmla="*/ 304860 w 7538114"/>
              <a:gd name="connsiteY181" fmla="*/ 2145703 h 6858000"/>
              <a:gd name="connsiteX182" fmla="*/ 304273 w 7538114"/>
              <a:gd name="connsiteY182" fmla="*/ 2092533 h 6858000"/>
              <a:gd name="connsiteX183" fmla="*/ 301642 w 7538114"/>
              <a:gd name="connsiteY183" fmla="*/ 2057359 h 6858000"/>
              <a:gd name="connsiteX184" fmla="*/ 306736 w 7538114"/>
              <a:gd name="connsiteY184" fmla="*/ 2016105 h 6858000"/>
              <a:gd name="connsiteX185" fmla="*/ 316234 w 7538114"/>
              <a:gd name="connsiteY185" fmla="*/ 1983129 h 6858000"/>
              <a:gd name="connsiteX186" fmla="*/ 318238 w 7538114"/>
              <a:gd name="connsiteY186" fmla="*/ 1956745 h 6858000"/>
              <a:gd name="connsiteX187" fmla="*/ 311341 w 7538114"/>
              <a:gd name="connsiteY187" fmla="*/ 1950160 h 6858000"/>
              <a:gd name="connsiteX188" fmla="*/ 323556 w 7538114"/>
              <a:gd name="connsiteY188" fmla="*/ 1879546 h 6858000"/>
              <a:gd name="connsiteX189" fmla="*/ 326085 w 7538114"/>
              <a:gd name="connsiteY189" fmla="*/ 1854893 h 6858000"/>
              <a:gd name="connsiteX190" fmla="*/ 335058 w 7538114"/>
              <a:gd name="connsiteY190" fmla="*/ 1787684 h 6858000"/>
              <a:gd name="connsiteX191" fmla="*/ 345620 w 7538114"/>
              <a:gd name="connsiteY191" fmla="*/ 1720464 h 6858000"/>
              <a:gd name="connsiteX192" fmla="*/ 360760 w 7538114"/>
              <a:gd name="connsiteY192" fmla="*/ 1681196 h 6858000"/>
              <a:gd name="connsiteX193" fmla="*/ 368483 w 7538114"/>
              <a:gd name="connsiteY193" fmla="*/ 1625881 h 6858000"/>
              <a:gd name="connsiteX194" fmla="*/ 371077 w 7538114"/>
              <a:gd name="connsiteY194" fmla="*/ 1616704 h 6858000"/>
              <a:gd name="connsiteX195" fmla="*/ 383008 w 7538114"/>
              <a:gd name="connsiteY195" fmla="*/ 1551493 h 6858000"/>
              <a:gd name="connsiteX196" fmla="*/ 384834 w 7538114"/>
              <a:gd name="connsiteY196" fmla="*/ 1475233 h 6858000"/>
              <a:gd name="connsiteX197" fmla="*/ 418371 w 7538114"/>
              <a:gd name="connsiteY197" fmla="*/ 1380155 h 6858000"/>
              <a:gd name="connsiteX198" fmla="*/ 469641 w 7538114"/>
              <a:gd name="connsiteY198" fmla="*/ 1210871 h 6858000"/>
              <a:gd name="connsiteX199" fmla="*/ 489701 w 7538114"/>
              <a:gd name="connsiteY199" fmla="*/ 1028427 h 6858000"/>
              <a:gd name="connsiteX200" fmla="*/ 486354 w 7538114"/>
              <a:gd name="connsiteY200" fmla="*/ 980383 h 6858000"/>
              <a:gd name="connsiteX201" fmla="*/ 479762 w 7538114"/>
              <a:gd name="connsiteY201" fmla="*/ 839699 h 6858000"/>
              <a:gd name="connsiteX202" fmla="*/ 445664 w 7538114"/>
              <a:gd name="connsiteY202" fmla="*/ 696545 h 6858000"/>
              <a:gd name="connsiteX203" fmla="*/ 440047 w 7538114"/>
              <a:gd name="connsiteY203" fmla="*/ 606615 h 6858000"/>
              <a:gd name="connsiteX204" fmla="*/ 431225 w 7538114"/>
              <a:gd name="connsiteY204" fmla="*/ 563889 h 6858000"/>
              <a:gd name="connsiteX205" fmla="*/ 430803 w 7538114"/>
              <a:gd name="connsiteY205" fmla="*/ 534294 h 6858000"/>
              <a:gd name="connsiteX206" fmla="*/ 429777 w 7538114"/>
              <a:gd name="connsiteY206" fmla="*/ 516548 h 6858000"/>
              <a:gd name="connsiteX207" fmla="*/ 415090 w 7538114"/>
              <a:gd name="connsiteY207" fmla="*/ 485808 h 6858000"/>
              <a:gd name="connsiteX208" fmla="*/ 410499 w 7538114"/>
              <a:gd name="connsiteY208" fmla="*/ 369873 h 6858000"/>
              <a:gd name="connsiteX209" fmla="*/ 425314 w 7538114"/>
              <a:gd name="connsiteY209" fmla="*/ 259180 h 6858000"/>
              <a:gd name="connsiteX210" fmla="*/ 383240 w 7538114"/>
              <a:gd name="connsiteY210" fmla="*/ 94173 h 6858000"/>
              <a:gd name="connsiteX211" fmla="*/ 379938 w 7538114"/>
              <a:gd name="connsiteY211" fmla="*/ 77267 h 6858000"/>
              <a:gd name="connsiteX212" fmla="*/ 373430 w 7538114"/>
              <a:gd name="connsiteY212" fmla="*/ 388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7538114" h="6858000">
                <a:moveTo>
                  <a:pt x="366246" y="0"/>
                </a:moveTo>
                <a:lnTo>
                  <a:pt x="2830292" y="0"/>
                </a:lnTo>
                <a:lnTo>
                  <a:pt x="3903260" y="0"/>
                </a:lnTo>
                <a:lnTo>
                  <a:pt x="4597266" y="0"/>
                </a:lnTo>
                <a:lnTo>
                  <a:pt x="7192370" y="0"/>
                </a:lnTo>
                <a:lnTo>
                  <a:pt x="7538114" y="0"/>
                </a:lnTo>
                <a:lnTo>
                  <a:pt x="7538114" y="6858000"/>
                </a:lnTo>
                <a:lnTo>
                  <a:pt x="7192370" y="6858000"/>
                </a:lnTo>
                <a:lnTo>
                  <a:pt x="4597266" y="6858000"/>
                </a:lnTo>
                <a:lnTo>
                  <a:pt x="3903260" y="6858000"/>
                </a:lnTo>
                <a:lnTo>
                  <a:pt x="2830292" y="6858000"/>
                </a:lnTo>
                <a:lnTo>
                  <a:pt x="170314" y="6858000"/>
                </a:lnTo>
                <a:cubicBezTo>
                  <a:pt x="170323" y="6857920"/>
                  <a:pt x="170332" y="6857839"/>
                  <a:pt x="170341" y="6857759"/>
                </a:cubicBezTo>
                <a:lnTo>
                  <a:pt x="173485" y="6852129"/>
                </a:lnTo>
                <a:lnTo>
                  <a:pt x="167544" y="6830335"/>
                </a:lnTo>
                <a:cubicBezTo>
                  <a:pt x="165474" y="6819600"/>
                  <a:pt x="164100" y="6808301"/>
                  <a:pt x="163472" y="6796707"/>
                </a:cubicBezTo>
                <a:cubicBezTo>
                  <a:pt x="167658" y="6794106"/>
                  <a:pt x="161711" y="6785006"/>
                  <a:pt x="160535" y="6780725"/>
                </a:cubicBezTo>
                <a:cubicBezTo>
                  <a:pt x="163268" y="6780680"/>
                  <a:pt x="164578" y="6771195"/>
                  <a:pt x="162318" y="6767829"/>
                </a:cubicBezTo>
                <a:cubicBezTo>
                  <a:pt x="152545" y="6697090"/>
                  <a:pt x="178083" y="6736894"/>
                  <a:pt x="162771" y="6694444"/>
                </a:cubicBezTo>
                <a:cubicBezTo>
                  <a:pt x="161971" y="6687342"/>
                  <a:pt x="163342" y="6682014"/>
                  <a:pt x="165604" y="6677569"/>
                </a:cubicBezTo>
                <a:lnTo>
                  <a:pt x="171255" y="6669571"/>
                </a:lnTo>
                <a:lnTo>
                  <a:pt x="169240" y="6663304"/>
                </a:lnTo>
                <a:cubicBezTo>
                  <a:pt x="169082" y="6639651"/>
                  <a:pt x="174873" y="6632678"/>
                  <a:pt x="169039" y="6618916"/>
                </a:cubicBezTo>
                <a:cubicBezTo>
                  <a:pt x="181164" y="6598580"/>
                  <a:pt x="170248" y="6605428"/>
                  <a:pt x="168392" y="6589960"/>
                </a:cubicBezTo>
                <a:cubicBezTo>
                  <a:pt x="165975" y="6577758"/>
                  <a:pt x="161323" y="6600160"/>
                  <a:pt x="160636" y="6588200"/>
                </a:cubicBezTo>
                <a:cubicBezTo>
                  <a:pt x="163766" y="6575263"/>
                  <a:pt x="154044" y="6575871"/>
                  <a:pt x="157872" y="6562416"/>
                </a:cubicBezTo>
                <a:cubicBezTo>
                  <a:pt x="165196" y="6565685"/>
                  <a:pt x="156453" y="6535866"/>
                  <a:pt x="162851" y="6534939"/>
                </a:cubicBezTo>
                <a:cubicBezTo>
                  <a:pt x="153702" y="6523511"/>
                  <a:pt x="164973" y="6517769"/>
                  <a:pt x="162153" y="6502552"/>
                </a:cubicBezTo>
                <a:cubicBezTo>
                  <a:pt x="158692" y="6495386"/>
                  <a:pt x="158098" y="6490216"/>
                  <a:pt x="161821" y="6483172"/>
                </a:cubicBezTo>
                <a:cubicBezTo>
                  <a:pt x="144969" y="6450162"/>
                  <a:pt x="161066" y="6463202"/>
                  <a:pt x="154586" y="6432309"/>
                </a:cubicBezTo>
                <a:cubicBezTo>
                  <a:pt x="147771" y="6405695"/>
                  <a:pt x="143349" y="6375524"/>
                  <a:pt x="127078" y="6349783"/>
                </a:cubicBezTo>
                <a:cubicBezTo>
                  <a:pt x="122468" y="6345058"/>
                  <a:pt x="120723" y="6333456"/>
                  <a:pt x="123181" y="6323872"/>
                </a:cubicBezTo>
                <a:cubicBezTo>
                  <a:pt x="123604" y="6322225"/>
                  <a:pt x="124138" y="6320698"/>
                  <a:pt x="124767" y="6319343"/>
                </a:cubicBezTo>
                <a:cubicBezTo>
                  <a:pt x="122278" y="6297089"/>
                  <a:pt x="111161" y="6215694"/>
                  <a:pt x="108246" y="6190348"/>
                </a:cubicBezTo>
                <a:cubicBezTo>
                  <a:pt x="114169" y="6188296"/>
                  <a:pt x="103482" y="6175479"/>
                  <a:pt x="107279" y="6167269"/>
                </a:cubicBezTo>
                <a:cubicBezTo>
                  <a:pt x="110610" y="6161389"/>
                  <a:pt x="108145" y="6156128"/>
                  <a:pt x="107883" y="6149986"/>
                </a:cubicBezTo>
                <a:cubicBezTo>
                  <a:pt x="110502" y="6141894"/>
                  <a:pt x="105773" y="6115502"/>
                  <a:pt x="102380" y="6108622"/>
                </a:cubicBezTo>
                <a:cubicBezTo>
                  <a:pt x="90593" y="6092179"/>
                  <a:pt x="99346" y="6054816"/>
                  <a:pt x="90314" y="6041155"/>
                </a:cubicBezTo>
                <a:cubicBezTo>
                  <a:pt x="88990" y="6036198"/>
                  <a:pt x="88454" y="6031348"/>
                  <a:pt x="88409" y="6026587"/>
                </a:cubicBezTo>
                <a:lnTo>
                  <a:pt x="89403" y="6013265"/>
                </a:lnTo>
                <a:lnTo>
                  <a:pt x="91927" y="6009478"/>
                </a:lnTo>
                <a:lnTo>
                  <a:pt x="91302" y="6001336"/>
                </a:lnTo>
                <a:cubicBezTo>
                  <a:pt x="91431" y="6000558"/>
                  <a:pt x="91559" y="5999781"/>
                  <a:pt x="91687" y="5999003"/>
                </a:cubicBezTo>
                <a:cubicBezTo>
                  <a:pt x="92431" y="5994547"/>
                  <a:pt x="93080" y="5990148"/>
                  <a:pt x="93336" y="5985795"/>
                </a:cubicBezTo>
                <a:cubicBezTo>
                  <a:pt x="80676" y="5991520"/>
                  <a:pt x="93430" y="5949705"/>
                  <a:pt x="83190" y="5961758"/>
                </a:cubicBezTo>
                <a:cubicBezTo>
                  <a:pt x="82399" y="5938832"/>
                  <a:pt x="72862" y="5956319"/>
                  <a:pt x="81952" y="5928761"/>
                </a:cubicBezTo>
                <a:cubicBezTo>
                  <a:pt x="79324" y="5899676"/>
                  <a:pt x="72619" y="5823590"/>
                  <a:pt x="67420" y="5787247"/>
                </a:cubicBezTo>
                <a:cubicBezTo>
                  <a:pt x="53530" y="5750058"/>
                  <a:pt x="57730" y="5736292"/>
                  <a:pt x="50760" y="5710700"/>
                </a:cubicBezTo>
                <a:cubicBezTo>
                  <a:pt x="47368" y="5660911"/>
                  <a:pt x="30723" y="5663675"/>
                  <a:pt x="42956" y="5641754"/>
                </a:cubicBezTo>
                <a:cubicBezTo>
                  <a:pt x="39970" y="5608358"/>
                  <a:pt x="24769" y="5637338"/>
                  <a:pt x="29695" y="5602326"/>
                </a:cubicBezTo>
                <a:cubicBezTo>
                  <a:pt x="27700" y="5601239"/>
                  <a:pt x="20274" y="5573144"/>
                  <a:pt x="18841" y="5570885"/>
                </a:cubicBezTo>
                <a:lnTo>
                  <a:pt x="9977" y="5543492"/>
                </a:lnTo>
                <a:lnTo>
                  <a:pt x="5255" y="5531024"/>
                </a:lnTo>
                <a:lnTo>
                  <a:pt x="5447" y="5527845"/>
                </a:lnTo>
                <a:lnTo>
                  <a:pt x="0" y="5507724"/>
                </a:lnTo>
                <a:lnTo>
                  <a:pt x="435" y="5507045"/>
                </a:lnTo>
                <a:cubicBezTo>
                  <a:pt x="1286" y="5505065"/>
                  <a:pt x="1681" y="5502734"/>
                  <a:pt x="1128" y="5499619"/>
                </a:cubicBezTo>
                <a:cubicBezTo>
                  <a:pt x="9450" y="5498516"/>
                  <a:pt x="3652" y="5495435"/>
                  <a:pt x="1291" y="5486342"/>
                </a:cubicBezTo>
                <a:cubicBezTo>
                  <a:pt x="13688" y="5482600"/>
                  <a:pt x="2464" y="5460320"/>
                  <a:pt x="7976" y="5450755"/>
                </a:cubicBezTo>
                <a:cubicBezTo>
                  <a:pt x="5962" y="5444157"/>
                  <a:pt x="4058" y="5437113"/>
                  <a:pt x="2355" y="5429732"/>
                </a:cubicBezTo>
                <a:lnTo>
                  <a:pt x="1499" y="5370432"/>
                </a:lnTo>
                <a:lnTo>
                  <a:pt x="11483" y="5308330"/>
                </a:lnTo>
                <a:cubicBezTo>
                  <a:pt x="11701" y="5285359"/>
                  <a:pt x="15408" y="5265468"/>
                  <a:pt x="12793" y="5246026"/>
                </a:cubicBezTo>
                <a:cubicBezTo>
                  <a:pt x="15678" y="5238129"/>
                  <a:pt x="16842" y="5230685"/>
                  <a:pt x="12525" y="5223468"/>
                </a:cubicBezTo>
                <a:cubicBezTo>
                  <a:pt x="13966" y="5202031"/>
                  <a:pt x="20131" y="5196842"/>
                  <a:pt x="15322" y="5183258"/>
                </a:cubicBezTo>
                <a:cubicBezTo>
                  <a:pt x="25294" y="5171214"/>
                  <a:pt x="21488" y="5170502"/>
                  <a:pt x="18633" y="5164842"/>
                </a:cubicBezTo>
                <a:cubicBezTo>
                  <a:pt x="18565" y="5164573"/>
                  <a:pt x="18496" y="5164303"/>
                  <a:pt x="18428" y="5164034"/>
                </a:cubicBezTo>
                <a:lnTo>
                  <a:pt x="19854" y="5162388"/>
                </a:lnTo>
                <a:lnTo>
                  <a:pt x="20514" y="5158981"/>
                </a:lnTo>
                <a:lnTo>
                  <a:pt x="20089" y="5149681"/>
                </a:lnTo>
                <a:lnTo>
                  <a:pt x="19561" y="5146183"/>
                </a:lnTo>
                <a:cubicBezTo>
                  <a:pt x="19336" y="5143774"/>
                  <a:pt x="19361" y="5142173"/>
                  <a:pt x="19571" y="5141065"/>
                </a:cubicBezTo>
                <a:lnTo>
                  <a:pt x="19690" y="5140937"/>
                </a:lnTo>
                <a:cubicBezTo>
                  <a:pt x="19617" y="5139339"/>
                  <a:pt x="19544" y="5137742"/>
                  <a:pt x="19471" y="5136144"/>
                </a:cubicBezTo>
                <a:cubicBezTo>
                  <a:pt x="18832" y="5128055"/>
                  <a:pt x="17958" y="5120182"/>
                  <a:pt x="16918" y="5112689"/>
                </a:cubicBezTo>
                <a:cubicBezTo>
                  <a:pt x="23464" y="5106353"/>
                  <a:pt x="15733" y="5078666"/>
                  <a:pt x="28071" y="5081696"/>
                </a:cubicBezTo>
                <a:cubicBezTo>
                  <a:pt x="27036" y="5071588"/>
                  <a:pt x="21912" y="5065475"/>
                  <a:pt x="30005" y="5068879"/>
                </a:cubicBezTo>
                <a:cubicBezTo>
                  <a:pt x="29897" y="5065551"/>
                  <a:pt x="30585" y="5063501"/>
                  <a:pt x="31661" y="5062033"/>
                </a:cubicBezTo>
                <a:lnTo>
                  <a:pt x="32169" y="5061608"/>
                </a:lnTo>
                <a:lnTo>
                  <a:pt x="27436" y="5021480"/>
                </a:lnTo>
                <a:lnTo>
                  <a:pt x="26614" y="5013906"/>
                </a:lnTo>
                <a:lnTo>
                  <a:pt x="25056" y="5011767"/>
                </a:lnTo>
                <a:cubicBezTo>
                  <a:pt x="24110" y="5009457"/>
                  <a:pt x="23701" y="5006147"/>
                  <a:pt x="24513" y="5000592"/>
                </a:cubicBezTo>
                <a:lnTo>
                  <a:pt x="24951" y="4999307"/>
                </a:lnTo>
                <a:lnTo>
                  <a:pt x="22644" y="4990090"/>
                </a:lnTo>
                <a:cubicBezTo>
                  <a:pt x="21579" y="4987122"/>
                  <a:pt x="20222" y="4984494"/>
                  <a:pt x="18465" y="4982366"/>
                </a:cubicBezTo>
                <a:cubicBezTo>
                  <a:pt x="27858" y="4950984"/>
                  <a:pt x="19264" y="4921373"/>
                  <a:pt x="20888" y="4887310"/>
                </a:cubicBezTo>
                <a:cubicBezTo>
                  <a:pt x="17563" y="4848813"/>
                  <a:pt x="18386" y="4829570"/>
                  <a:pt x="15781" y="4807298"/>
                </a:cubicBezTo>
                <a:cubicBezTo>
                  <a:pt x="15634" y="4803627"/>
                  <a:pt x="14440" y="4773874"/>
                  <a:pt x="19649" y="4779990"/>
                </a:cubicBezTo>
                <a:cubicBezTo>
                  <a:pt x="18744" y="4746827"/>
                  <a:pt x="22869" y="4698305"/>
                  <a:pt x="21858" y="4664237"/>
                </a:cubicBezTo>
                <a:cubicBezTo>
                  <a:pt x="34232" y="4642340"/>
                  <a:pt x="11268" y="4621318"/>
                  <a:pt x="13583" y="4598607"/>
                </a:cubicBezTo>
                <a:cubicBezTo>
                  <a:pt x="2193" y="4604819"/>
                  <a:pt x="19974" y="4548010"/>
                  <a:pt x="7118" y="4546768"/>
                </a:cubicBezTo>
                <a:lnTo>
                  <a:pt x="14555" y="4522182"/>
                </a:lnTo>
                <a:lnTo>
                  <a:pt x="17290" y="4509768"/>
                </a:lnTo>
                <a:cubicBezTo>
                  <a:pt x="17884" y="4505118"/>
                  <a:pt x="18021" y="4500115"/>
                  <a:pt x="17421" y="4494586"/>
                </a:cubicBezTo>
                <a:cubicBezTo>
                  <a:pt x="12327" y="4480984"/>
                  <a:pt x="18571" y="4459805"/>
                  <a:pt x="18193" y="4440649"/>
                </a:cubicBezTo>
                <a:lnTo>
                  <a:pt x="16616" y="4431853"/>
                </a:lnTo>
                <a:lnTo>
                  <a:pt x="19246" y="4403141"/>
                </a:lnTo>
                <a:cubicBezTo>
                  <a:pt x="19372" y="4387638"/>
                  <a:pt x="19497" y="4372134"/>
                  <a:pt x="19623" y="4356631"/>
                </a:cubicBezTo>
                <a:cubicBezTo>
                  <a:pt x="19508" y="4349062"/>
                  <a:pt x="15847" y="4339045"/>
                  <a:pt x="20293" y="4339937"/>
                </a:cubicBezTo>
                <a:lnTo>
                  <a:pt x="18752" y="4331435"/>
                </a:lnTo>
                <a:cubicBezTo>
                  <a:pt x="19520" y="4328277"/>
                  <a:pt x="24070" y="4324711"/>
                  <a:pt x="24901" y="4320990"/>
                </a:cubicBezTo>
                <a:lnTo>
                  <a:pt x="23734" y="4309111"/>
                </a:lnTo>
                <a:cubicBezTo>
                  <a:pt x="24423" y="4299527"/>
                  <a:pt x="28090" y="4271878"/>
                  <a:pt x="29040" y="4263489"/>
                </a:cubicBezTo>
                <a:cubicBezTo>
                  <a:pt x="29169" y="4261918"/>
                  <a:pt x="29300" y="4260346"/>
                  <a:pt x="29429" y="4258775"/>
                </a:cubicBezTo>
                <a:lnTo>
                  <a:pt x="33702" y="4248512"/>
                </a:lnTo>
                <a:cubicBezTo>
                  <a:pt x="36933" y="4241044"/>
                  <a:pt x="39109" y="4235167"/>
                  <a:pt x="37356" y="4228644"/>
                </a:cubicBezTo>
                <a:cubicBezTo>
                  <a:pt x="41530" y="4217526"/>
                  <a:pt x="53227" y="4209759"/>
                  <a:pt x="50107" y="4193665"/>
                </a:cubicBezTo>
                <a:cubicBezTo>
                  <a:pt x="55406" y="4198550"/>
                  <a:pt x="50749" y="4175793"/>
                  <a:pt x="56192" y="4173105"/>
                </a:cubicBezTo>
                <a:cubicBezTo>
                  <a:pt x="60575" y="4171863"/>
                  <a:pt x="60184" y="4164671"/>
                  <a:pt x="61800" y="4159194"/>
                </a:cubicBezTo>
                <a:cubicBezTo>
                  <a:pt x="66276" y="4155290"/>
                  <a:pt x="70363" y="4127730"/>
                  <a:pt x="69720" y="4118135"/>
                </a:cubicBezTo>
                <a:cubicBezTo>
                  <a:pt x="65265" y="4091091"/>
                  <a:pt x="83289" y="4069336"/>
                  <a:pt x="80190" y="4047713"/>
                </a:cubicBezTo>
                <a:cubicBezTo>
                  <a:pt x="84682" y="4020435"/>
                  <a:pt x="92089" y="3998420"/>
                  <a:pt x="96666" y="3980780"/>
                </a:cubicBezTo>
                <a:cubicBezTo>
                  <a:pt x="98580" y="3977851"/>
                  <a:pt x="106155" y="3945259"/>
                  <a:pt x="107651" y="3941872"/>
                </a:cubicBezTo>
                <a:cubicBezTo>
                  <a:pt x="111761" y="3922504"/>
                  <a:pt x="112043" y="3930219"/>
                  <a:pt x="118444" y="3897465"/>
                </a:cubicBezTo>
                <a:cubicBezTo>
                  <a:pt x="124996" y="3869981"/>
                  <a:pt x="127657" y="3841768"/>
                  <a:pt x="134545" y="3811132"/>
                </a:cubicBezTo>
                <a:cubicBezTo>
                  <a:pt x="143817" y="3778601"/>
                  <a:pt x="141464" y="3759343"/>
                  <a:pt x="145381" y="3746540"/>
                </a:cubicBezTo>
                <a:cubicBezTo>
                  <a:pt x="156739" y="3719637"/>
                  <a:pt x="147664" y="3711291"/>
                  <a:pt x="146587" y="3670275"/>
                </a:cubicBezTo>
                <a:cubicBezTo>
                  <a:pt x="154134" y="3638754"/>
                  <a:pt x="151397" y="3605028"/>
                  <a:pt x="165690" y="3580981"/>
                </a:cubicBezTo>
                <a:cubicBezTo>
                  <a:pt x="164433" y="3577837"/>
                  <a:pt x="163639" y="3574469"/>
                  <a:pt x="163175" y="3570960"/>
                </a:cubicBezTo>
                <a:lnTo>
                  <a:pt x="162665" y="3560693"/>
                </a:lnTo>
                <a:lnTo>
                  <a:pt x="163299" y="3559743"/>
                </a:lnTo>
                <a:cubicBezTo>
                  <a:pt x="165039" y="3554949"/>
                  <a:pt x="165246" y="3551528"/>
                  <a:pt x="164777" y="3548721"/>
                </a:cubicBezTo>
                <a:lnTo>
                  <a:pt x="163708" y="3545693"/>
                </a:lnTo>
                <a:lnTo>
                  <a:pt x="164286" y="3537938"/>
                </a:lnTo>
                <a:cubicBezTo>
                  <a:pt x="164273" y="3532672"/>
                  <a:pt x="164261" y="3527407"/>
                  <a:pt x="164247" y="3522141"/>
                </a:cubicBezTo>
                <a:lnTo>
                  <a:pt x="165343" y="3519672"/>
                </a:lnTo>
                <a:lnTo>
                  <a:pt x="167001" y="3496604"/>
                </a:lnTo>
                <a:lnTo>
                  <a:pt x="167547" y="3496517"/>
                </a:lnTo>
                <a:cubicBezTo>
                  <a:pt x="168811" y="3495796"/>
                  <a:pt x="169814" y="3494272"/>
                  <a:pt x="170301" y="3491023"/>
                </a:cubicBezTo>
                <a:cubicBezTo>
                  <a:pt x="177219" y="3499391"/>
                  <a:pt x="173541" y="3490314"/>
                  <a:pt x="174371" y="3479998"/>
                </a:cubicBezTo>
                <a:cubicBezTo>
                  <a:pt x="185299" y="3490692"/>
                  <a:pt x="183023" y="3459350"/>
                  <a:pt x="190228" y="3457434"/>
                </a:cubicBezTo>
                <a:cubicBezTo>
                  <a:pt x="190591" y="3449617"/>
                  <a:pt x="191174" y="3441542"/>
                  <a:pt x="192016" y="3433411"/>
                </a:cubicBezTo>
                <a:lnTo>
                  <a:pt x="192663" y="3428691"/>
                </a:lnTo>
                <a:cubicBezTo>
                  <a:pt x="192706" y="3428676"/>
                  <a:pt x="192750" y="3428659"/>
                  <a:pt x="192793" y="3428643"/>
                </a:cubicBezTo>
                <a:cubicBezTo>
                  <a:pt x="193186" y="3427720"/>
                  <a:pt x="193494" y="3426206"/>
                  <a:pt x="193710" y="3423760"/>
                </a:cubicBezTo>
                <a:cubicBezTo>
                  <a:pt x="193753" y="3422535"/>
                  <a:pt x="193797" y="3421310"/>
                  <a:pt x="193839" y="3420085"/>
                </a:cubicBezTo>
                <a:lnTo>
                  <a:pt x="195094" y="3410930"/>
                </a:lnTo>
                <a:lnTo>
                  <a:pt x="196311" y="3408092"/>
                </a:lnTo>
                <a:lnTo>
                  <a:pt x="197928" y="3407419"/>
                </a:lnTo>
                <a:cubicBezTo>
                  <a:pt x="197912" y="3407119"/>
                  <a:pt x="197897" y="3406820"/>
                  <a:pt x="197881" y="3406520"/>
                </a:cubicBezTo>
                <a:cubicBezTo>
                  <a:pt x="196231" y="3399306"/>
                  <a:pt x="192821" y="3396220"/>
                  <a:pt x="204222" y="3391015"/>
                </a:cubicBezTo>
                <a:cubicBezTo>
                  <a:pt x="202162" y="3374996"/>
                  <a:pt x="208811" y="3373934"/>
                  <a:pt x="213950" y="3354361"/>
                </a:cubicBezTo>
                <a:cubicBezTo>
                  <a:pt x="211218" y="3344737"/>
                  <a:pt x="213619" y="3338360"/>
                  <a:pt x="217699" y="3332639"/>
                </a:cubicBezTo>
                <a:cubicBezTo>
                  <a:pt x="218717" y="3312409"/>
                  <a:pt x="225688" y="3295747"/>
                  <a:pt x="229963" y="3273935"/>
                </a:cubicBezTo>
                <a:cubicBezTo>
                  <a:pt x="228293" y="3248488"/>
                  <a:pt x="239257" y="3238943"/>
                  <a:pt x="243785" y="3215621"/>
                </a:cubicBezTo>
                <a:cubicBezTo>
                  <a:pt x="237893" y="3192522"/>
                  <a:pt x="253940" y="3201000"/>
                  <a:pt x="259175" y="3189909"/>
                </a:cubicBezTo>
                <a:lnTo>
                  <a:pt x="259988" y="3186579"/>
                </a:lnTo>
                <a:lnTo>
                  <a:pt x="259980" y="3177264"/>
                </a:lnTo>
                <a:lnTo>
                  <a:pt x="259609" y="3173723"/>
                </a:lnTo>
                <a:cubicBezTo>
                  <a:pt x="259490" y="3171299"/>
                  <a:pt x="259588" y="3169704"/>
                  <a:pt x="259848" y="3168622"/>
                </a:cubicBezTo>
                <a:lnTo>
                  <a:pt x="259971" y="3168508"/>
                </a:lnTo>
                <a:cubicBezTo>
                  <a:pt x="259969" y="3166907"/>
                  <a:pt x="259968" y="3165307"/>
                  <a:pt x="259966" y="3163706"/>
                </a:cubicBezTo>
                <a:cubicBezTo>
                  <a:pt x="259691" y="3155577"/>
                  <a:pt x="259171" y="3147642"/>
                  <a:pt x="258467" y="3140064"/>
                </a:cubicBezTo>
                <a:cubicBezTo>
                  <a:pt x="265286" y="3134408"/>
                  <a:pt x="258805" y="3106027"/>
                  <a:pt x="270990" y="3110288"/>
                </a:cubicBezTo>
                <a:cubicBezTo>
                  <a:pt x="270407" y="3100106"/>
                  <a:pt x="265565" y="3093497"/>
                  <a:pt x="273494" y="3097704"/>
                </a:cubicBezTo>
                <a:cubicBezTo>
                  <a:pt x="273534" y="3094376"/>
                  <a:pt x="274313" y="3092401"/>
                  <a:pt x="275456" y="3091047"/>
                </a:cubicBezTo>
                <a:lnTo>
                  <a:pt x="275980" y="3090672"/>
                </a:lnTo>
                <a:lnTo>
                  <a:pt x="274486" y="3068004"/>
                </a:lnTo>
                <a:lnTo>
                  <a:pt x="275226" y="3065087"/>
                </a:lnTo>
                <a:lnTo>
                  <a:pt x="273050" y="3050191"/>
                </a:lnTo>
                <a:cubicBezTo>
                  <a:pt x="272889" y="3047647"/>
                  <a:pt x="272728" y="3045103"/>
                  <a:pt x="272566" y="3042559"/>
                </a:cubicBezTo>
                <a:lnTo>
                  <a:pt x="271107" y="3040271"/>
                </a:lnTo>
                <a:cubicBezTo>
                  <a:pt x="270265" y="3037872"/>
                  <a:pt x="270006" y="3034528"/>
                  <a:pt x="271065" y="3029072"/>
                </a:cubicBezTo>
                <a:lnTo>
                  <a:pt x="271558" y="3027835"/>
                </a:lnTo>
                <a:cubicBezTo>
                  <a:pt x="270688" y="3024705"/>
                  <a:pt x="268559" y="2982922"/>
                  <a:pt x="268717" y="2964245"/>
                </a:cubicBezTo>
                <a:cubicBezTo>
                  <a:pt x="279502" y="2933904"/>
                  <a:pt x="269365" y="2949568"/>
                  <a:pt x="272511" y="2915772"/>
                </a:cubicBezTo>
                <a:cubicBezTo>
                  <a:pt x="272017" y="2877552"/>
                  <a:pt x="270125" y="2850992"/>
                  <a:pt x="270356" y="2825842"/>
                </a:cubicBezTo>
                <a:cubicBezTo>
                  <a:pt x="269433" y="2814032"/>
                  <a:pt x="268938" y="2727859"/>
                  <a:pt x="273897" y="2734957"/>
                </a:cubicBezTo>
                <a:cubicBezTo>
                  <a:pt x="264242" y="2698391"/>
                  <a:pt x="277769" y="2677127"/>
                  <a:pt x="274458" y="2636572"/>
                </a:cubicBezTo>
                <a:cubicBezTo>
                  <a:pt x="287792" y="2615986"/>
                  <a:pt x="275829" y="2626668"/>
                  <a:pt x="279157" y="2604260"/>
                </a:cubicBezTo>
                <a:cubicBezTo>
                  <a:pt x="279270" y="2587221"/>
                  <a:pt x="288019" y="2599786"/>
                  <a:pt x="288131" y="2582747"/>
                </a:cubicBezTo>
                <a:cubicBezTo>
                  <a:pt x="260352" y="2545890"/>
                  <a:pt x="290145" y="2525479"/>
                  <a:pt x="282516" y="2478755"/>
                </a:cubicBezTo>
                <a:lnTo>
                  <a:pt x="287359" y="2451804"/>
                </a:lnTo>
                <a:cubicBezTo>
                  <a:pt x="285426" y="2443087"/>
                  <a:pt x="285710" y="2414879"/>
                  <a:pt x="289577" y="2408801"/>
                </a:cubicBezTo>
                <a:cubicBezTo>
                  <a:pt x="290424" y="2402768"/>
                  <a:pt x="289064" y="2396183"/>
                  <a:pt x="293203" y="2392670"/>
                </a:cubicBezTo>
                <a:cubicBezTo>
                  <a:pt x="295637" y="2379564"/>
                  <a:pt x="301233" y="2349549"/>
                  <a:pt x="304183" y="2330165"/>
                </a:cubicBezTo>
                <a:cubicBezTo>
                  <a:pt x="298973" y="2319718"/>
                  <a:pt x="309550" y="2303314"/>
                  <a:pt x="310900" y="2276363"/>
                </a:cubicBezTo>
                <a:cubicBezTo>
                  <a:pt x="304874" y="2264930"/>
                  <a:pt x="311891" y="2258198"/>
                  <a:pt x="303909" y="2236310"/>
                </a:cubicBezTo>
                <a:cubicBezTo>
                  <a:pt x="304734" y="2235412"/>
                  <a:pt x="305502" y="2234293"/>
                  <a:pt x="306187" y="2232984"/>
                </a:cubicBezTo>
                <a:cubicBezTo>
                  <a:pt x="310170" y="2225381"/>
                  <a:pt x="310605" y="2213194"/>
                  <a:pt x="307158" y="2205763"/>
                </a:cubicBezTo>
                <a:cubicBezTo>
                  <a:pt x="296601" y="2170883"/>
                  <a:pt x="306474" y="2175442"/>
                  <a:pt x="304860" y="2145703"/>
                </a:cubicBezTo>
                <a:cubicBezTo>
                  <a:pt x="304314" y="2112090"/>
                  <a:pt x="314083" y="2134724"/>
                  <a:pt x="304273" y="2092533"/>
                </a:cubicBezTo>
                <a:cubicBezTo>
                  <a:pt x="308983" y="2088154"/>
                  <a:pt x="303590" y="2066396"/>
                  <a:pt x="301642" y="2057359"/>
                </a:cubicBezTo>
                <a:cubicBezTo>
                  <a:pt x="301720" y="2041038"/>
                  <a:pt x="313213" y="2032807"/>
                  <a:pt x="306736" y="2016105"/>
                </a:cubicBezTo>
                <a:cubicBezTo>
                  <a:pt x="312847" y="2019262"/>
                  <a:pt x="310007" y="1975377"/>
                  <a:pt x="316234" y="1983129"/>
                </a:cubicBezTo>
                <a:cubicBezTo>
                  <a:pt x="322177" y="1972692"/>
                  <a:pt x="313034" y="1967129"/>
                  <a:pt x="318238" y="1956745"/>
                </a:cubicBezTo>
                <a:cubicBezTo>
                  <a:pt x="319718" y="1944884"/>
                  <a:pt x="311423" y="1963350"/>
                  <a:pt x="311341" y="1950160"/>
                </a:cubicBezTo>
                <a:lnTo>
                  <a:pt x="323556" y="1879546"/>
                </a:lnTo>
                <a:cubicBezTo>
                  <a:pt x="320263" y="1869846"/>
                  <a:pt x="322312" y="1862247"/>
                  <a:pt x="326085" y="1854893"/>
                </a:cubicBezTo>
                <a:cubicBezTo>
                  <a:pt x="325955" y="1832625"/>
                  <a:pt x="332007" y="1812578"/>
                  <a:pt x="335058" y="1787684"/>
                </a:cubicBezTo>
                <a:cubicBezTo>
                  <a:pt x="331933" y="1760490"/>
                  <a:pt x="342400" y="1747069"/>
                  <a:pt x="345620" y="1720464"/>
                </a:cubicBezTo>
                <a:cubicBezTo>
                  <a:pt x="337355" y="1693643"/>
                  <a:pt x="360215" y="1703686"/>
                  <a:pt x="360760" y="1681196"/>
                </a:cubicBezTo>
                <a:cubicBezTo>
                  <a:pt x="353923" y="1644243"/>
                  <a:pt x="368449" y="1682451"/>
                  <a:pt x="368483" y="1625881"/>
                </a:cubicBezTo>
                <a:cubicBezTo>
                  <a:pt x="367181" y="1622619"/>
                  <a:pt x="369088" y="1615868"/>
                  <a:pt x="371077" y="1616704"/>
                </a:cubicBezTo>
                <a:cubicBezTo>
                  <a:pt x="371005" y="1604306"/>
                  <a:pt x="384453" y="1569256"/>
                  <a:pt x="383008" y="1551493"/>
                </a:cubicBezTo>
                <a:cubicBezTo>
                  <a:pt x="390598" y="1517303"/>
                  <a:pt x="381821" y="1500132"/>
                  <a:pt x="384834" y="1475233"/>
                </a:cubicBezTo>
                <a:cubicBezTo>
                  <a:pt x="393221" y="1446677"/>
                  <a:pt x="400498" y="1430031"/>
                  <a:pt x="418371" y="1380155"/>
                </a:cubicBezTo>
                <a:lnTo>
                  <a:pt x="469641" y="1210871"/>
                </a:lnTo>
                <a:cubicBezTo>
                  <a:pt x="507460" y="1148093"/>
                  <a:pt x="486915" y="1066841"/>
                  <a:pt x="489701" y="1028427"/>
                </a:cubicBezTo>
                <a:cubicBezTo>
                  <a:pt x="478454" y="1012506"/>
                  <a:pt x="490925" y="999600"/>
                  <a:pt x="486354" y="980383"/>
                </a:cubicBezTo>
                <a:cubicBezTo>
                  <a:pt x="483880" y="937629"/>
                  <a:pt x="471099" y="895192"/>
                  <a:pt x="479762" y="839699"/>
                </a:cubicBezTo>
                <a:cubicBezTo>
                  <a:pt x="444550" y="814685"/>
                  <a:pt x="465776" y="749644"/>
                  <a:pt x="445664" y="696545"/>
                </a:cubicBezTo>
                <a:cubicBezTo>
                  <a:pt x="441558" y="665722"/>
                  <a:pt x="459046" y="617297"/>
                  <a:pt x="440047" y="606615"/>
                </a:cubicBezTo>
                <a:cubicBezTo>
                  <a:pt x="451675" y="592509"/>
                  <a:pt x="432892" y="579307"/>
                  <a:pt x="431225" y="563889"/>
                </a:cubicBezTo>
                <a:cubicBezTo>
                  <a:pt x="438618" y="551582"/>
                  <a:pt x="432225" y="545475"/>
                  <a:pt x="430803" y="534294"/>
                </a:cubicBezTo>
                <a:cubicBezTo>
                  <a:pt x="435364" y="529230"/>
                  <a:pt x="435126" y="519767"/>
                  <a:pt x="429777" y="516548"/>
                </a:cubicBezTo>
                <a:cubicBezTo>
                  <a:pt x="417444" y="521116"/>
                  <a:pt x="423596" y="488251"/>
                  <a:pt x="415090" y="485808"/>
                </a:cubicBezTo>
                <a:cubicBezTo>
                  <a:pt x="413316" y="466733"/>
                  <a:pt x="424116" y="383903"/>
                  <a:pt x="410499" y="369873"/>
                </a:cubicBezTo>
                <a:cubicBezTo>
                  <a:pt x="404034" y="331308"/>
                  <a:pt x="425696" y="275570"/>
                  <a:pt x="425314" y="259180"/>
                </a:cubicBezTo>
                <a:cubicBezTo>
                  <a:pt x="450188" y="242918"/>
                  <a:pt x="384634" y="163766"/>
                  <a:pt x="383240" y="94173"/>
                </a:cubicBezTo>
                <a:cubicBezTo>
                  <a:pt x="385641" y="84795"/>
                  <a:pt x="385609" y="79782"/>
                  <a:pt x="379938" y="77267"/>
                </a:cubicBezTo>
                <a:cubicBezTo>
                  <a:pt x="378301" y="68220"/>
                  <a:pt x="376144" y="54774"/>
                  <a:pt x="373430" y="3885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2779EC-110F-3A26-C0EE-A7E8FD201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0" y="609600"/>
            <a:ext cx="5310116" cy="1322887"/>
          </a:xfrm>
        </p:spPr>
        <p:txBody>
          <a:bodyPr>
            <a:normAutofit/>
          </a:bodyPr>
          <a:lstStyle/>
          <a:p>
            <a:r>
              <a:rPr lang="nl-NL" dirty="0"/>
              <a:t>Afsluiting en vervolg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169842-D062-3FDD-BCC0-8C7DB3F69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0" y="2194102"/>
            <a:ext cx="5310116" cy="3908585"/>
          </a:xfrm>
        </p:spPr>
        <p:txBody>
          <a:bodyPr>
            <a:normAutofit/>
          </a:bodyPr>
          <a:lstStyle/>
          <a:p>
            <a:r>
              <a:rPr lang="nl-NL" dirty="0"/>
              <a:t>Samenvatting van besproken punten</a:t>
            </a:r>
          </a:p>
          <a:p>
            <a:r>
              <a:rPr lang="nl-NL" dirty="0"/>
              <a:t>Afspraken over eventuele vervolgstappen</a:t>
            </a:r>
          </a:p>
          <a:p>
            <a:r>
              <a:rPr lang="nl-NL" dirty="0"/>
              <a:t>Volgende bijeenkomst op 29 oktober, Algemene Leden Vergadering</a:t>
            </a:r>
          </a:p>
          <a:p>
            <a:endParaRPr lang="nl-NL" sz="2000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E4001FF-E629-3D31-8C86-465CC2A72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54" y="1933832"/>
            <a:ext cx="4349579" cy="299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2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AFBDCF-5F6A-A2F0-91BB-76B34012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84" y="365125"/>
            <a:ext cx="10515600" cy="1325563"/>
          </a:xfrm>
        </p:spPr>
        <p:txBody>
          <a:bodyPr/>
          <a:lstStyle/>
          <a:p>
            <a:r>
              <a:rPr lang="nl-NL" dirty="0"/>
              <a:t>Huuraanpassing 2026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FC6C85BC-044B-120F-F80D-0876923B5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9707" y="1690688"/>
            <a:ext cx="79570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35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E1AD7-9170-31CA-115D-2CE61B37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233" y="260953"/>
            <a:ext cx="10515600" cy="1325563"/>
          </a:xfrm>
        </p:spPr>
        <p:txBody>
          <a:bodyPr/>
          <a:lstStyle/>
          <a:p>
            <a:r>
              <a:rPr lang="nl-NL" dirty="0"/>
              <a:t>Proces huuraanpassing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A0099A66-8384-6F86-9DF4-43CFE3706B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464638"/>
              </p:ext>
            </p:extLst>
          </p:nvPr>
        </p:nvGraphicFramePr>
        <p:xfrm>
          <a:off x="838200" y="158651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261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617FF2-CA65-B259-86C6-E653F871C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77556"/>
            <a:ext cx="10515600" cy="1325563"/>
          </a:xfrm>
        </p:spPr>
        <p:txBody>
          <a:bodyPr/>
          <a:lstStyle/>
          <a:p>
            <a:r>
              <a:rPr lang="nl-NL" dirty="0"/>
              <a:t>Huurprijsbeleid 2026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A058DC-95B2-0F0C-CB28-1E2EBAAE1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11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Wettelijk kader:</a:t>
            </a:r>
          </a:p>
          <a:p>
            <a:r>
              <a:rPr lang="nl-NL" dirty="0"/>
              <a:t>Maximale huurverhoging sociale huur (maximale huur €932,93/maand) voor een individuele woning is 4,1%.</a:t>
            </a:r>
          </a:p>
          <a:p>
            <a:r>
              <a:rPr lang="nl-NL" dirty="0"/>
              <a:t>Maximale huursomstijging is 3,6%</a:t>
            </a:r>
          </a:p>
          <a:p>
            <a:r>
              <a:rPr lang="nl-NL" dirty="0" err="1"/>
              <a:t>Middenhuur</a:t>
            </a:r>
            <a:r>
              <a:rPr lang="nl-NL" dirty="0"/>
              <a:t> (€932,94 tot €1228,07), maximale huurstijging is 6,1%</a:t>
            </a:r>
          </a:p>
          <a:p>
            <a:r>
              <a:rPr lang="nl-NL" dirty="0"/>
              <a:t>Vrije sector (&gt;€1228,08), maximale huurstijging 4,4%</a:t>
            </a:r>
          </a:p>
          <a:p>
            <a:r>
              <a:rPr lang="nl-NL" dirty="0"/>
              <a:t>Inkomensafhankelijke huurverhogingen (€50,- of €100,-)</a:t>
            </a:r>
          </a:p>
        </p:txBody>
      </p:sp>
    </p:spTree>
    <p:extLst>
      <p:ext uri="{BB962C8B-B14F-4D97-AF65-F5344CB8AC3E}">
        <p14:creationId xmlns:p14="http://schemas.microsoft.com/office/powerpoint/2010/main" val="288479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18D7A5-FC4C-79F6-6F3E-DA3E3FCAA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432" y="365125"/>
            <a:ext cx="9814367" cy="1325563"/>
          </a:xfrm>
        </p:spPr>
        <p:txBody>
          <a:bodyPr/>
          <a:lstStyle/>
          <a:p>
            <a:r>
              <a:rPr lang="nl-NL" dirty="0"/>
              <a:t>Huurprijsaanpassing per 1-7-2026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3D1658-0E24-9B64-4FEC-7D17B4DC4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Het advies van HVNL is negatief geweest op de adviesaanvraag van Wonen Limburg op het voorgenomen besluit.</a:t>
            </a:r>
          </a:p>
          <a:p>
            <a:r>
              <a:rPr lang="nl-NL" dirty="0"/>
              <a:t>3,6% huurverhoging zonder enige vorm van differentiatie</a:t>
            </a:r>
          </a:p>
          <a:p>
            <a:r>
              <a:rPr lang="nl-NL" dirty="0"/>
              <a:t>Inkomensafhankelijke huurverhoging van €50 of €100 afhankelijk van uw inkomen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Waarom een negatief advies:</a:t>
            </a:r>
          </a:p>
          <a:p>
            <a:r>
              <a:rPr lang="nl-NL" dirty="0"/>
              <a:t>Betaalbaarheid van de woning neemt af</a:t>
            </a:r>
          </a:p>
          <a:p>
            <a:r>
              <a:rPr lang="nl-NL" dirty="0"/>
              <a:t>Woningkwaliteit regelmatig niet op orde</a:t>
            </a:r>
          </a:p>
          <a:p>
            <a:r>
              <a:rPr lang="nl-NL" dirty="0"/>
              <a:t>Gebrek aan duidelijke onderbouwing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7679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C01D4-60D8-6A9A-D521-78A5B7AD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382" y="307251"/>
            <a:ext cx="10515600" cy="1325563"/>
          </a:xfrm>
        </p:spPr>
        <p:txBody>
          <a:bodyPr/>
          <a:lstStyle/>
          <a:p>
            <a:r>
              <a:rPr lang="nl-NL" dirty="0"/>
              <a:t>Bezwaar maken tegen huuraanpassing?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4499F8-AD35-ABDB-3FC8-F3D1642B7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Dat kan via het formulier op de website van </a:t>
            </a:r>
            <a:r>
              <a:rPr lang="nl-NL" dirty="0">
                <a:hlinkClick r:id="rId2"/>
              </a:rPr>
              <a:t>Wonen Limburg (klik)</a:t>
            </a:r>
            <a:endParaRPr lang="nl-NL" dirty="0"/>
          </a:p>
          <a:p>
            <a:r>
              <a:rPr lang="nl-NL" dirty="0"/>
              <a:t>Mocht u een geschil hebben over de huurverhoging met Wonen Limburg dan kunt u de Huurcommissie inschakelen. Informatie hierover treft u ook op de website van Wonen Limburg</a:t>
            </a:r>
          </a:p>
          <a:p>
            <a:r>
              <a:rPr lang="nl-NL" dirty="0"/>
              <a:t>Tijdelijke huuraanpassing mogelijk bij terugval inkomsten, neem hiervoor altijd contact op met Wonen Limburg. </a:t>
            </a:r>
          </a:p>
        </p:txBody>
      </p:sp>
    </p:spTree>
    <p:extLst>
      <p:ext uri="{BB962C8B-B14F-4D97-AF65-F5344CB8AC3E}">
        <p14:creationId xmlns:p14="http://schemas.microsoft.com/office/powerpoint/2010/main" val="245864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E429-1F5C-11A9-A48A-4FD06553C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595" y="338999"/>
            <a:ext cx="10515600" cy="1325563"/>
          </a:xfrm>
        </p:spPr>
        <p:txBody>
          <a:bodyPr/>
          <a:lstStyle/>
          <a:p>
            <a:r>
              <a:rPr lang="nl-NL" dirty="0"/>
              <a:t>Afschaffing salderingsregeling	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6572E90-BFE7-9D68-43C9-4415DA2D1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682" y="1825625"/>
            <a:ext cx="68966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7050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1608</Words>
  <Application>Microsoft Office PowerPoint</Application>
  <PresentationFormat>Breedbeeld</PresentationFormat>
  <Paragraphs>180</Paragraphs>
  <Slides>32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Aptos</vt:lpstr>
      <vt:lpstr>Aptos Display</vt:lpstr>
      <vt:lpstr>Arial</vt:lpstr>
      <vt:lpstr>Avenir Book</vt:lpstr>
      <vt:lpstr>Calibri</vt:lpstr>
      <vt:lpstr>Campton Book</vt:lpstr>
      <vt:lpstr>Google Sans</vt:lpstr>
      <vt:lpstr>Wingdings</vt:lpstr>
      <vt:lpstr>Kantoorthema</vt:lpstr>
      <vt:lpstr>Welkom</vt:lpstr>
      <vt:lpstr>De Nieuwe Wind</vt:lpstr>
      <vt:lpstr>Opening en doel van de bijeenkomst </vt:lpstr>
      <vt:lpstr>Huuraanpassing 2026</vt:lpstr>
      <vt:lpstr>Proces huuraanpassing</vt:lpstr>
      <vt:lpstr>Huurprijsbeleid 2026</vt:lpstr>
      <vt:lpstr>Huurprijsaanpassing per 1-7-2026</vt:lpstr>
      <vt:lpstr>Bezwaar maken tegen huuraanpassing?</vt:lpstr>
      <vt:lpstr>Afschaffing salderingsregeling </vt:lpstr>
      <vt:lpstr>Afschaffen van het salderen</vt:lpstr>
      <vt:lpstr>Zorgen bestaan om (1):</vt:lpstr>
      <vt:lpstr>Zorgen bestaan om (2):</vt:lpstr>
      <vt:lpstr>Uitleg salderingsregeling en wetswijziging </vt:lpstr>
      <vt:lpstr>Wat is salderen?</vt:lpstr>
      <vt:lpstr>PowerPoint-presentatie</vt:lpstr>
      <vt:lpstr>Waarom wordt de salderingsregeling afgeschaft?</vt:lpstr>
      <vt:lpstr>Wat de overheid van plan is </vt:lpstr>
      <vt:lpstr>Wat verandert er per 1-1-2027</vt:lpstr>
      <vt:lpstr>Situatieschets tot 31-12-2026</vt:lpstr>
      <vt:lpstr>Situatieschets na 1-1-2027</vt:lpstr>
      <vt:lpstr>Situatieschets zonder zonnepanelen</vt:lpstr>
      <vt:lpstr>Gevolgen voor huurders</vt:lpstr>
      <vt:lpstr>Een vraag aan u…</vt:lpstr>
      <vt:lpstr>Mogelijke oplossingen en wat u zelf alvast kunt doen </vt:lpstr>
      <vt:lpstr>Energie Prestatievergoeding (EPV)</vt:lpstr>
      <vt:lpstr>Energie Prestatievergoeding (EPV)</vt:lpstr>
      <vt:lpstr>Stoppen van de salderingsregeling en impact op EPV   (Energieprestatievergoeding) </vt:lpstr>
      <vt:lpstr>Impact op EPV-berekening </vt:lpstr>
      <vt:lpstr>Juridische en beleidsmatige kant </vt:lpstr>
      <vt:lpstr>De EPV gaat uit van een financieel voordeel voor de huurder </vt:lpstr>
      <vt:lpstr>Mogelijke aanpak </vt:lpstr>
      <vt:lpstr>Afsluiting en vervolg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Thea de Feijter</dc:creator>
  <cp:lastModifiedBy>Jan Pieters</cp:lastModifiedBy>
  <cp:revision>27</cp:revision>
  <dcterms:created xsi:type="dcterms:W3CDTF">2025-11-17T10:19:51Z</dcterms:created>
  <dcterms:modified xsi:type="dcterms:W3CDTF">2026-06-01T14:54:47Z</dcterms:modified>
</cp:coreProperties>
</file>